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93" r:id="rId4"/>
    <p:sldId id="258" r:id="rId5"/>
    <p:sldId id="294" r:id="rId6"/>
    <p:sldId id="295" r:id="rId7"/>
    <p:sldId id="296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97" r:id="rId20"/>
    <p:sldId id="299" r:id="rId21"/>
    <p:sldId id="300" r:id="rId22"/>
    <p:sldId id="301" r:id="rId23"/>
    <p:sldId id="302" r:id="rId24"/>
    <p:sldId id="303" r:id="rId25"/>
    <p:sldId id="278" r:id="rId26"/>
    <p:sldId id="305" r:id="rId27"/>
    <p:sldId id="310" r:id="rId28"/>
    <p:sldId id="306" r:id="rId29"/>
    <p:sldId id="307" r:id="rId30"/>
    <p:sldId id="308" r:id="rId31"/>
    <p:sldId id="309" r:id="rId32"/>
    <p:sldId id="32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2" r:id="rId41"/>
    <p:sldId id="289" r:id="rId42"/>
    <p:sldId id="324" r:id="rId43"/>
  </p:sldIdLst>
  <p:sldSz cx="9144000" cy="6858000" type="screen4x3"/>
  <p:notesSz cx="7315200" cy="96012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6E0000"/>
    <a:srgbClr val="5B1717"/>
    <a:srgbClr val="5A0C0C"/>
    <a:srgbClr val="6B0D0D"/>
    <a:srgbClr val="003399"/>
    <a:srgbClr val="840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 autoAdjust="0"/>
    <p:restoredTop sz="95340" autoAdjust="0"/>
  </p:normalViewPr>
  <p:slideViewPr>
    <p:cSldViewPr>
      <p:cViewPr>
        <p:scale>
          <a:sx n="90" d="100"/>
          <a:sy n="90" d="100"/>
        </p:scale>
        <p:origin x="-1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34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1561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364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26">
              <a:defRPr/>
            </a:pPr>
            <a:r>
              <a:rPr lang="en-US" dirty="0" smtClean="0"/>
              <a:t>Mention</a:t>
            </a:r>
            <a:r>
              <a:rPr lang="en-US" baseline="0" dirty="0" smtClean="0"/>
              <a:t> that using Java notation although talking about C# and </a:t>
            </a:r>
            <a:r>
              <a:rPr lang="en-US" baseline="0" dirty="0" err="1" smtClean="0"/>
              <a:t>Scala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75B2E14F-B98C-4C28-AF15-00B4D57AA1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9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33800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400" y="6172200"/>
            <a:ext cx="78486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400" baseline="0" dirty="0" smtClean="0">
                <a:latin typeface="Verdana" charset="0"/>
              </a:rPr>
              <a:t>Taming the Wildcards: Combining Definition- and Use-Site Variance  </a:t>
            </a:r>
            <a:r>
              <a:rPr lang="en-US" sz="1400" dirty="0" smtClean="0"/>
              <a:t>–</a:t>
            </a:r>
            <a:r>
              <a:rPr lang="en-US" sz="1400" baseline="0" dirty="0" smtClean="0">
                <a:latin typeface="Verdana" charset="0"/>
              </a:rPr>
              <a:t>  </a:t>
            </a:r>
            <a:r>
              <a:rPr lang="en-US" sz="1400" baseline="0" dirty="0" err="1" smtClean="0">
                <a:latin typeface="Verdana" charset="0"/>
              </a:rPr>
              <a:t>Altidor</a:t>
            </a:r>
            <a:endParaRPr lang="en-US" sz="1400" baseline="0" dirty="0" smtClean="0">
              <a:latin typeface="Verdana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3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1074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7695AEE7-3F9D-40F7-8FC7-683603DEBFFF}" type="slidenum">
              <a:rPr lang="en-US" sz="1400">
                <a:latin typeface="Verdana" charset="0"/>
              </a:rPr>
              <a:pPr>
                <a:spcBef>
                  <a:spcPct val="50000"/>
                </a:spcBef>
              </a:pPr>
              <a:t>‹#›</a:t>
            </a:fld>
            <a:endParaRPr lang="en-US" b="1">
              <a:solidFill>
                <a:srgbClr val="336699"/>
              </a:solidFill>
              <a:latin typeface="Verdana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73914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400" baseline="0" dirty="0" smtClean="0">
                <a:latin typeface="Verdana" charset="0"/>
              </a:rPr>
              <a:t>Taming the Wildcards: Combining Definition- and Use-Site Variance </a:t>
            </a:r>
            <a:r>
              <a:rPr lang="en-US" sz="1400" dirty="0" smtClean="0"/>
              <a:t>– </a:t>
            </a:r>
            <a:r>
              <a:rPr lang="en-US" sz="1400" baseline="0" dirty="0" err="1" smtClean="0">
                <a:latin typeface="Verdana" charset="0"/>
              </a:rPr>
              <a:t>Altidor</a:t>
            </a:r>
            <a:endParaRPr lang="en-US" sz="1400" baseline="0" dirty="0" smtClean="0">
              <a:latin typeface="Verdana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John </a:t>
            </a:r>
            <a:r>
              <a:rPr lang="en-US" b="1" dirty="0" err="1" smtClean="0"/>
              <a:t>Altidor</a:t>
            </a:r>
            <a:endParaRPr lang="en-US" baseline="30000" dirty="0" smtClean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68580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Taming the Wildcards:</a:t>
            </a:r>
            <a:br>
              <a:rPr lang="en-US" dirty="0" smtClean="0"/>
            </a:br>
            <a:r>
              <a:rPr lang="en-US" dirty="0" smtClean="0"/>
              <a:t>Combining Definition- and Use-Site Variance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Variance 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When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Expr1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 a subtype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Expr2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057400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RList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get(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2362200"/>
            <a:ext cx="2286000" cy="1600200"/>
          </a:xfrm>
          <a:prstGeom prst="wedgeRoundRectCallout">
            <a:avLst>
              <a:gd name="adj1" fmla="val -80707"/>
              <a:gd name="adj2" fmla="val -5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</a:t>
            </a:r>
            <a:r>
              <a:rPr lang="en-US" sz="2400" b="1" dirty="0" smtClean="0"/>
              <a:t>read</a:t>
            </a:r>
            <a:r>
              <a:rPr lang="en-US" sz="2400" dirty="0" smtClean="0"/>
              <a:t> from</a:t>
            </a:r>
          </a:p>
          <a:p>
            <a:pPr algn="ctr"/>
            <a:r>
              <a:rPr lang="en-US" sz="2400" dirty="0" smtClean="0"/>
              <a:t>but not </a:t>
            </a:r>
            <a:r>
              <a:rPr lang="en-US" sz="2400" b="1" dirty="0" smtClean="0"/>
              <a:t>write</a:t>
            </a:r>
            <a:r>
              <a:rPr lang="en-US" sz="2400" dirty="0" smtClean="0"/>
              <a:t> to.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4495800"/>
            <a:ext cx="7772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It is safe to assume</a:t>
            </a:r>
            <a:br>
              <a:rPr lang="en-US" kern="0" dirty="0" smtClean="0">
                <a:latin typeface="+mn-lt"/>
              </a:rPr>
            </a:br>
            <a:r>
              <a:rPr lang="en-US" b="1" kern="0" dirty="0" err="1" smtClean="0">
                <a:latin typeface="Courier New" pitchFamily="49" charset="0"/>
                <a:cs typeface="Courier New" pitchFamily="49" charset="0"/>
              </a:rPr>
              <a:t>RList</a:t>
            </a:r>
            <a:r>
              <a:rPr lang="en-US" b="1" kern="0" dirty="0" smtClean="0">
                <a:latin typeface="Courier New" pitchFamily="49" charset="0"/>
                <a:cs typeface="Courier New" pitchFamily="49" charset="0"/>
              </a:rPr>
              <a:t>&lt;Dog&gt;</a:t>
            </a:r>
            <a:r>
              <a:rPr lang="en-US" kern="0" dirty="0" smtClean="0">
                <a:latin typeface="+mn-lt"/>
              </a:rPr>
              <a:t> &lt;: </a:t>
            </a:r>
            <a:r>
              <a:rPr lang="en-US" b="1" kern="0" dirty="0" err="1" smtClean="0">
                <a:latin typeface="Courier New" pitchFamily="49" charset="0"/>
                <a:cs typeface="Courier New" pitchFamily="49" charset="0"/>
              </a:rPr>
              <a:t>RList</a:t>
            </a:r>
            <a:r>
              <a:rPr lang="en-US" b="1" kern="0" dirty="0" smtClean="0">
                <a:latin typeface="Courier New" pitchFamily="49" charset="0"/>
                <a:cs typeface="Courier New" pitchFamily="49" charset="0"/>
              </a:rPr>
              <a:t>&lt;Animal&gt;</a:t>
            </a:r>
            <a:r>
              <a:rPr lang="en-US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</a:rPr>
              <a:t>Why?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Variance - Covariance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2209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Generic&lt;</a:t>
            </a:r>
            <a:r>
              <a:rPr lang="en-US" sz="24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24400" y="2209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Generic&lt;</a:t>
            </a:r>
            <a:r>
              <a:rPr lang="en-US" sz="24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4648200"/>
            <a:ext cx="3124200" cy="1066800"/>
          </a:xfrm>
          <a:prstGeom prst="roundRect">
            <a:avLst>
              <a:gd name="adj" fmla="val 368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Covariance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733800" y="2209800"/>
            <a:ext cx="532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Courier New" pitchFamily="49" charset="0"/>
              </a:rPr>
              <a:t>&lt;: 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53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Courier New" pitchFamily="49" charset="0"/>
              </a:rPr>
              <a:t>Assuming Dog </a:t>
            </a:r>
            <a:r>
              <a:rPr lang="en-US" sz="2000" b="1" dirty="0" smtClean="0">
                <a:solidFill>
                  <a:srgbClr val="00B0F0"/>
                </a:solidFill>
                <a:cs typeface="Courier New" pitchFamily="49" charset="0"/>
              </a:rPr>
              <a:t>&lt;:</a:t>
            </a:r>
            <a:r>
              <a:rPr lang="en-US" sz="2000" dirty="0" smtClean="0">
                <a:cs typeface="Courier New" pitchFamily="49" charset="0"/>
              </a:rPr>
              <a:t> Animal   (Dog </a:t>
            </a:r>
            <a:r>
              <a:rPr lang="en-US" sz="2000" b="1" dirty="0" smtClean="0">
                <a:cs typeface="Courier New" pitchFamily="49" charset="0"/>
              </a:rPr>
              <a:t>is an </a:t>
            </a:r>
            <a:r>
              <a:rPr lang="en-US" sz="2000" dirty="0" smtClean="0">
                <a:cs typeface="Courier New" pitchFamily="49" charset="0"/>
              </a:rPr>
              <a:t>Animal).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Variance - </a:t>
            </a:r>
            <a:r>
              <a:rPr lang="en-US" dirty="0" err="1" smtClean="0"/>
              <a:t>Contravariance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2209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Generic&lt;</a:t>
            </a:r>
            <a:r>
              <a:rPr lang="en-US" sz="24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24400" y="2209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Generic&lt;</a:t>
            </a:r>
            <a:r>
              <a:rPr lang="en-US" sz="24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819400" y="4648200"/>
            <a:ext cx="3124200" cy="1066800"/>
          </a:xfrm>
          <a:prstGeom prst="roundRect">
            <a:avLst>
              <a:gd name="adj" fmla="val 368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 smtClean="0"/>
              <a:t>Contravariance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733800" y="2209800"/>
            <a:ext cx="532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Courier New" pitchFamily="49" charset="0"/>
              </a:rPr>
              <a:t>&lt;: 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53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Courier New" pitchFamily="49" charset="0"/>
              </a:rPr>
              <a:t>Assuming Dog </a:t>
            </a:r>
            <a:r>
              <a:rPr lang="en-US" sz="2000" b="1" dirty="0" smtClean="0">
                <a:solidFill>
                  <a:srgbClr val="00B0F0"/>
                </a:solidFill>
                <a:cs typeface="Courier New" pitchFamily="49" charset="0"/>
              </a:rPr>
              <a:t>&lt;:</a:t>
            </a:r>
            <a:r>
              <a:rPr lang="en-US" sz="2000" dirty="0" smtClean="0">
                <a:cs typeface="Courier New" pitchFamily="49" charset="0"/>
              </a:rPr>
              <a:t> Animal   (Dog </a:t>
            </a:r>
            <a:r>
              <a:rPr lang="en-US" sz="2000" b="1" dirty="0" smtClean="0">
                <a:cs typeface="Courier New" pitchFamily="49" charset="0"/>
              </a:rPr>
              <a:t>is an </a:t>
            </a:r>
            <a:r>
              <a:rPr lang="en-US" sz="2000" dirty="0" smtClean="0">
                <a:cs typeface="Courier New" pitchFamily="49" charset="0"/>
              </a:rPr>
              <a:t>Animal).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687E-6 C 0.03108 0.0421 0.12049 0.25694 0.18872 0.25787 C 0.2566 0.26041 0.36233 0.05921 0.40833 0.0064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509 C -0.08646 0.12188 -0.18959 0.2389 -0.26459 0.23936 C -0.33959 0.24121 -0.40539 0.04671 -0.43334 0.00832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Four Flavors of Variance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800600"/>
            <a:ext cx="7620000" cy="137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programmers specify variance?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44696"/>
              </p:ext>
            </p:extLst>
          </p:nvPr>
        </p:nvGraphicFramePr>
        <p:xfrm>
          <a:off x="304800" y="1981200"/>
          <a:ext cx="86106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078"/>
                <a:gridCol w="2676298"/>
                <a:gridCol w="3198224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Covariance</a:t>
                      </a:r>
                      <a:r>
                        <a:rPr lang="en-US" sz="2200" dirty="0" smtClean="0"/>
                        <a:t>:</a:t>
                      </a:r>
                      <a:endParaRPr lang="en-US" sz="22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dirty="0" smtClean="0"/>
                        <a:t> U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⇒</a:t>
                      </a:r>
                      <a:r>
                        <a:rPr lang="en-US" sz="2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b="0" dirty="0" smtClean="0"/>
                        <a:t>T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b="0" dirty="0" smtClean="0"/>
                        <a:t>U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="0" dirty="0" smtClean="0"/>
                        <a:t>.</a:t>
                      </a:r>
                      <a:endParaRPr lang="en-US" sz="2200" b="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Contravariance</a:t>
                      </a:r>
                      <a:r>
                        <a:rPr lang="en-US" sz="2200" dirty="0" smtClean="0"/>
                        <a:t>:</a:t>
                      </a:r>
                      <a:endParaRPr lang="en-US" sz="22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dirty="0" smtClean="0"/>
                        <a:t> U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⇒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b="0" dirty="0" smtClean="0"/>
                        <a:t>U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b="0" dirty="0" smtClean="0"/>
                        <a:t>T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="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Bivariance</a:t>
                      </a:r>
                      <a:r>
                        <a:rPr lang="en-US" sz="2200" dirty="0" smtClean="0"/>
                        <a:t>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dirty="0" smtClean="0"/>
                        <a:t>T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dirty="0" smtClean="0"/>
                        <a:t>U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dirty="0" smtClean="0"/>
                        <a:t>,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</a:t>
                      </a:r>
                      <a:r>
                        <a:rPr lang="en-US" sz="2200" baseline="0" dirty="0" smtClean="0"/>
                        <a:t> all T and U.</a:t>
                      </a:r>
                      <a:endParaRPr lang="en-US" sz="22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Invariance</a:t>
                      </a:r>
                      <a:r>
                        <a:rPr lang="en-US" sz="2200" dirty="0" smtClean="0"/>
                        <a:t>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dirty="0" smtClean="0"/>
                        <a:t>T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C&lt;</a:t>
                      </a:r>
                      <a:r>
                        <a:rPr lang="en-US" sz="2200" baseline="0" dirty="0" smtClean="0"/>
                        <a:t>U</a:t>
                      </a:r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r>
                        <a:rPr lang="en-US" sz="2200" baseline="0" dirty="0" smtClean="0"/>
                        <a:t>,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if</a:t>
                      </a:r>
                      <a:r>
                        <a:rPr lang="en-US" sz="2200" baseline="0" dirty="0" smtClean="0"/>
                        <a:t> T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baseline="0" dirty="0" smtClean="0"/>
                        <a:t> U and U </a:t>
                      </a:r>
                      <a:r>
                        <a:rPr lang="en-US" sz="2200" b="1" dirty="0" smtClean="0"/>
                        <a:t>&lt;:</a:t>
                      </a:r>
                      <a:r>
                        <a:rPr lang="en-US" sz="2200" baseline="0" dirty="0" smtClean="0"/>
                        <a:t> T.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Definition-Site Variance (C#/ Scala)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28929"/>
            <a:ext cx="8229600" cy="2404871"/>
          </a:xfrm>
        </p:spPr>
        <p:txBody>
          <a:bodyPr>
            <a:normAutofit/>
          </a:bodyPr>
          <a:lstStyle/>
          <a:p>
            <a:r>
              <a:rPr lang="en-US" dirty="0" smtClean="0"/>
              <a:t>Programmer specifies variance </a:t>
            </a:r>
            <a:r>
              <a:rPr lang="en-US" b="1" dirty="0" smtClean="0"/>
              <a:t>in definition </a:t>
            </a:r>
            <a:r>
              <a:rPr lang="en-US" dirty="0" smtClean="0"/>
              <a:t>as in </a:t>
            </a:r>
            <a:r>
              <a:rPr lang="en-US" dirty="0" err="1" smtClean="0"/>
              <a:t>Scala</a:t>
            </a:r>
            <a:r>
              <a:rPr lang="en-US" dirty="0" smtClean="0"/>
              <a:t> and C#.</a:t>
            </a:r>
          </a:p>
          <a:p>
            <a:r>
              <a:rPr lang="en-US" dirty="0" smtClean="0"/>
              <a:t>Variance of a </a:t>
            </a:r>
            <a:r>
              <a:rPr lang="en-US" b="1" dirty="0" smtClean="0"/>
              <a:t>type position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Return types:  covariant.</a:t>
            </a:r>
          </a:p>
          <a:p>
            <a:pPr lvl="1"/>
            <a:r>
              <a:rPr lang="en-US" dirty="0" smtClean="0"/>
              <a:t>Arguments types:  </a:t>
            </a:r>
            <a:r>
              <a:rPr lang="en-US" dirty="0" err="1" smtClean="0"/>
              <a:t>contravariant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3733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RList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+X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get(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// no method to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add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810000"/>
            <a:ext cx="4038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WList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add(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// no method to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09800" y="3733800"/>
            <a:ext cx="5181600" cy="609600"/>
            <a:chOff x="2209800" y="3733800"/>
            <a:chExt cx="5181600" cy="609600"/>
          </a:xfrm>
        </p:grpSpPr>
        <p:sp>
          <p:nvSpPr>
            <p:cNvPr id="6" name="Oval 5"/>
            <p:cNvSpPr/>
            <p:nvPr/>
          </p:nvSpPr>
          <p:spPr bwMode="auto">
            <a:xfrm>
              <a:off x="2209800" y="3810000"/>
              <a:ext cx="838200" cy="5334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53200" y="3733800"/>
              <a:ext cx="838200" cy="5334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2514600"/>
            <a:ext cx="4343400" cy="2133600"/>
            <a:chOff x="533400" y="2514600"/>
            <a:chExt cx="4343400" cy="2133600"/>
          </a:xfrm>
        </p:grpSpPr>
        <p:sp>
          <p:nvSpPr>
            <p:cNvPr id="10" name="Oval 9"/>
            <p:cNvSpPr/>
            <p:nvPr/>
          </p:nvSpPr>
          <p:spPr bwMode="auto">
            <a:xfrm>
              <a:off x="533400" y="4267200"/>
              <a:ext cx="609600" cy="3810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62000" y="2514600"/>
              <a:ext cx="4114800" cy="5334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" y="2819400"/>
            <a:ext cx="6400800" cy="1752600"/>
            <a:chOff x="609600" y="2819400"/>
            <a:chExt cx="6400800" cy="1752600"/>
          </a:xfrm>
        </p:grpSpPr>
        <p:sp>
          <p:nvSpPr>
            <p:cNvPr id="13" name="Oval 12"/>
            <p:cNvSpPr/>
            <p:nvPr/>
          </p:nvSpPr>
          <p:spPr bwMode="auto">
            <a:xfrm>
              <a:off x="609600" y="2819400"/>
              <a:ext cx="5181600" cy="6858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400800" y="4191000"/>
              <a:ext cx="609600" cy="3810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Use-Site Variance (Java Wildcards)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class List&lt;X&gt;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void add(X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X get(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Use-Site Variance (Java Wildcards)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class List&lt;X&gt;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void add(X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X get(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71600" y="2743200"/>
            <a:ext cx="30480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667000"/>
            <a:ext cx="30480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5334000" y="1752600"/>
            <a:ext cx="3276600" cy="990600"/>
          </a:xfrm>
          <a:prstGeom prst="wedgeRoundRectCallout">
            <a:avLst>
              <a:gd name="adj1" fmla="val -65648"/>
              <a:gd name="adj2" fmla="val -13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List&lt;? extends X&gt;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Use-Site Variance (Java Wildcards)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class List&lt;X&gt;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void add(X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X get(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5400" y="3505200"/>
            <a:ext cx="30480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3429000"/>
            <a:ext cx="30480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334000" y="1752600"/>
            <a:ext cx="3276600" cy="990600"/>
          </a:xfrm>
          <a:prstGeom prst="wedgeRoundRectCallout">
            <a:avLst>
              <a:gd name="adj1" fmla="val -65648"/>
              <a:gd name="adj2" fmla="val -13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List&lt;? super X&gt;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Use-Site Variance (Java Wildcards)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class List&lt;X&gt;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void add(X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X get(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5400" y="3505200"/>
            <a:ext cx="30480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3429000"/>
            <a:ext cx="30480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95400" y="2743200"/>
            <a:ext cx="30480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2667000"/>
            <a:ext cx="30480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1752600"/>
            <a:ext cx="3276600" cy="990600"/>
          </a:xfrm>
          <a:prstGeom prst="wedgeRoundRectCallout">
            <a:avLst>
              <a:gd name="adj1" fmla="val -65648"/>
              <a:gd name="adj2" fmla="val -13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List&lt;?&gt;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Definition-Site: 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2133600"/>
          </a:xfrm>
        </p:spPr>
        <p:txBody>
          <a:bodyPr/>
          <a:lstStyle/>
          <a:p>
            <a:r>
              <a:rPr lang="en-US" dirty="0" smtClean="0"/>
              <a:t>Conceptual Simplicity</a:t>
            </a:r>
          </a:p>
          <a:p>
            <a:pPr lvl="1"/>
            <a:r>
              <a:rPr lang="en-US" dirty="0" smtClean="0"/>
              <a:t>Simpler Type Expressions – no use-site annotations.</a:t>
            </a:r>
          </a:p>
          <a:p>
            <a:pPr lvl="1"/>
            <a:r>
              <a:rPr lang="en-US" dirty="0" smtClean="0"/>
              <a:t>Subtype policy stated in class definition.</a:t>
            </a:r>
          </a:p>
          <a:p>
            <a:r>
              <a:rPr lang="en-US" dirty="0" smtClean="0"/>
              <a:t>Burden on library designers; not on users.</a:t>
            </a:r>
          </a:p>
          <a:p>
            <a:pPr lvl="1"/>
            <a:r>
              <a:rPr lang="en-US" dirty="0" smtClean="0"/>
              <a:t>Classes declare variance once and for all uses.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3810000"/>
            <a:ext cx="7620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sz="2200" b="1" dirty="0" smtClean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RList</a:t>
            </a:r>
            <a:r>
              <a:rPr lang="en-US" sz="2200" b="1" dirty="0">
                <a:latin typeface="Courier New" charset="0"/>
                <a:cs typeface="Courier New" charset="0"/>
              </a:rPr>
              <a:t>&lt;</a:t>
            </a:r>
            <a:r>
              <a:rPr lang="en-US" sz="2200" b="1" dirty="0">
                <a:solidFill>
                  <a:srgbClr val="00B0F0"/>
                </a:solidFill>
                <a:latin typeface="Courier New" charset="0"/>
                <a:cs typeface="Courier New" charset="0"/>
              </a:rPr>
              <a:t>+</a:t>
            </a:r>
            <a:r>
              <a:rPr lang="en-US" sz="2200" b="1" dirty="0">
                <a:latin typeface="Courier New" charset="0"/>
                <a:cs typeface="Courier New" charset="0"/>
              </a:rPr>
              <a:t>X&gt; { ... }</a:t>
            </a:r>
          </a:p>
          <a:p>
            <a:r>
              <a:rPr lang="en-US" sz="2200" b="1" dirty="0" smtClean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WList</a:t>
            </a:r>
            <a:r>
              <a:rPr lang="en-US" sz="2200" b="1" dirty="0">
                <a:latin typeface="Courier New" charset="0"/>
                <a:cs typeface="Courier New" charset="0"/>
              </a:rPr>
              <a:t>&lt;</a:t>
            </a:r>
            <a:r>
              <a:rPr lang="en-US" sz="2200" b="1" dirty="0">
                <a:solidFill>
                  <a:srgbClr val="00B0F0"/>
                </a:solidFill>
                <a:latin typeface="Courier New" charset="0"/>
                <a:cs typeface="Courier New" charset="0"/>
              </a:rPr>
              <a:t>-</a:t>
            </a:r>
            <a:r>
              <a:rPr lang="en-US" sz="2200" b="1" dirty="0">
                <a:latin typeface="Courier New" charset="0"/>
                <a:cs typeface="Courier New" charset="0"/>
              </a:rPr>
              <a:t>X&gt;  { ...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class List&lt;X&gt; extends </a:t>
            </a:r>
            <a:r>
              <a:rPr lang="en-US" sz="2200" b="1" dirty="0" err="1">
                <a:latin typeface="Courier New" charset="0"/>
                <a:cs typeface="Courier New" charset="0"/>
              </a:rPr>
              <a:t>RList</a:t>
            </a:r>
            <a:r>
              <a:rPr lang="en-US" sz="2200" b="1" dirty="0">
                <a:latin typeface="Courier New" charset="0"/>
                <a:cs typeface="Courier New" charset="0"/>
              </a:rPr>
              <a:t>&lt;X&gt;, </a:t>
            </a:r>
            <a:r>
              <a:rPr lang="en-US" sz="2200" b="1" dirty="0" err="1">
                <a:latin typeface="Courier New" charset="0"/>
                <a:cs typeface="Courier New" charset="0"/>
              </a:rPr>
              <a:t>WList</a:t>
            </a:r>
            <a:r>
              <a:rPr lang="en-US" sz="2200" b="1" dirty="0">
                <a:latin typeface="Courier New" charset="0"/>
                <a:cs typeface="Courier New" charset="0"/>
              </a:rPr>
              <a:t>&lt;X&gt;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{ ... 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657600"/>
            <a:ext cx="2286000" cy="381000"/>
          </a:xfrm>
          <a:prstGeom prst="wedgeRoundRectCallout">
            <a:avLst>
              <a:gd name="adj1" fmla="val -66786"/>
              <a:gd name="adj2" fmla="val 4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covariant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4267200"/>
            <a:ext cx="2514600" cy="457200"/>
          </a:xfrm>
          <a:prstGeom prst="wedgeRoundRectCallout">
            <a:avLst>
              <a:gd name="adj1" fmla="val -67757"/>
              <a:gd name="adj2" fmla="val -15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contravariant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43200" y="5562600"/>
            <a:ext cx="2209800" cy="381000"/>
          </a:xfrm>
          <a:prstGeom prst="wedgeRoundRectCallout">
            <a:avLst>
              <a:gd name="adj1" fmla="val -39453"/>
              <a:gd name="adj2" fmla="val -104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invariant</a:t>
            </a:r>
          </a:p>
        </p:txBody>
      </p:sp>
    </p:spTree>
    <p:extLst>
      <p:ext uri="{BB962C8B-B14F-4D97-AF65-F5344CB8AC3E}">
        <p14:creationId xmlns:p14="http://schemas.microsoft.com/office/powerpoint/2010/main" val="181314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 for Variance.</a:t>
            </a:r>
          </a:p>
          <a:p>
            <a:r>
              <a:rPr lang="en-US" dirty="0" smtClean="0"/>
              <a:t>Existing Approaches.</a:t>
            </a:r>
          </a:p>
          <a:p>
            <a:pPr lvl="1"/>
            <a:r>
              <a:rPr lang="en-US" dirty="0" smtClean="0"/>
              <a:t>Java only supports use-site variance.</a:t>
            </a:r>
          </a:p>
          <a:p>
            <a:pPr lvl="1"/>
            <a:r>
              <a:rPr lang="en-US" dirty="0" smtClean="0"/>
              <a:t>C# and </a:t>
            </a:r>
            <a:r>
              <a:rPr lang="en-US" dirty="0" err="1" smtClean="0"/>
              <a:t>Scala</a:t>
            </a:r>
            <a:r>
              <a:rPr lang="en-US" dirty="0" smtClean="0"/>
              <a:t> only support definition-</a:t>
            </a:r>
            <a:r>
              <a:rPr lang="en-US" smtClean="0"/>
              <a:t>site variance.</a:t>
            </a:r>
            <a:endParaRPr lang="en-US" dirty="0" smtClean="0"/>
          </a:p>
          <a:p>
            <a:r>
              <a:rPr lang="en-US" dirty="0" smtClean="0"/>
              <a:t>What Is New Here:</a:t>
            </a:r>
            <a:br>
              <a:rPr lang="en-US" dirty="0" smtClean="0"/>
            </a:br>
            <a:r>
              <a:rPr lang="en-US" dirty="0" smtClean="0"/>
              <a:t>Combine Definition-Site and Use-Site Variance.</a:t>
            </a:r>
          </a:p>
          <a:p>
            <a:pPr lvl="1"/>
            <a:r>
              <a:rPr lang="en-US" dirty="0" smtClean="0"/>
              <a:t>Both in a single language, each using the other</a:t>
            </a:r>
          </a:p>
          <a:p>
            <a:pPr lvl="1"/>
            <a:r>
              <a:rPr lang="en-US" dirty="0" smtClean="0"/>
              <a:t>Case Study – Inferring </a:t>
            </a:r>
            <a:r>
              <a:rPr lang="en-US" dirty="0" err="1" smtClean="0"/>
              <a:t>Def</a:t>
            </a:r>
            <a:r>
              <a:rPr lang="en-US" dirty="0" smtClean="0"/>
              <a:t>-Site for Java.</a:t>
            </a:r>
          </a:p>
          <a:p>
            <a:pPr lvl="1"/>
            <a:r>
              <a:rPr lang="en-US" dirty="0"/>
              <a:t>Insights into Formal </a:t>
            </a:r>
            <a:r>
              <a:rPr lang="en-US" dirty="0" smtClean="0"/>
              <a:t>Reasoning.</a:t>
            </a:r>
          </a:p>
          <a:p>
            <a:r>
              <a:rPr lang="en-US" dirty="0" smtClean="0"/>
              <a:t>Summary.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Definition-Site:  Cons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3810000"/>
            <a:ext cx="7620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sz="2200" b="1" dirty="0" smtClean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RList</a:t>
            </a:r>
            <a:r>
              <a:rPr lang="en-US" sz="2200" b="1" dirty="0">
                <a:latin typeface="Courier New" charset="0"/>
                <a:cs typeface="Courier New" charset="0"/>
              </a:rPr>
              <a:t>&lt;</a:t>
            </a:r>
            <a:r>
              <a:rPr lang="en-US" sz="2200" b="1" dirty="0">
                <a:solidFill>
                  <a:srgbClr val="00B0F0"/>
                </a:solidFill>
                <a:latin typeface="Courier New" charset="0"/>
                <a:cs typeface="Courier New" charset="0"/>
              </a:rPr>
              <a:t>+</a:t>
            </a:r>
            <a:r>
              <a:rPr lang="en-US" sz="2200" b="1" dirty="0">
                <a:latin typeface="Courier New" charset="0"/>
                <a:cs typeface="Courier New" charset="0"/>
              </a:rPr>
              <a:t>X&gt; { ... }</a:t>
            </a:r>
          </a:p>
          <a:p>
            <a:r>
              <a:rPr lang="en-US" sz="2200" b="1" dirty="0" smtClean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WList</a:t>
            </a:r>
            <a:r>
              <a:rPr lang="en-US" sz="2200" b="1" dirty="0">
                <a:latin typeface="Courier New" charset="0"/>
                <a:cs typeface="Courier New" charset="0"/>
              </a:rPr>
              <a:t>&lt;</a:t>
            </a:r>
            <a:r>
              <a:rPr lang="en-US" sz="2200" b="1" dirty="0">
                <a:solidFill>
                  <a:srgbClr val="00B0F0"/>
                </a:solidFill>
                <a:latin typeface="Courier New" charset="0"/>
                <a:cs typeface="Courier New" charset="0"/>
              </a:rPr>
              <a:t>-</a:t>
            </a:r>
            <a:r>
              <a:rPr lang="en-US" sz="2200" b="1" dirty="0">
                <a:latin typeface="Courier New" charset="0"/>
                <a:cs typeface="Courier New" charset="0"/>
              </a:rPr>
              <a:t>X&gt;  { ...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class List&lt;X&gt; extends </a:t>
            </a:r>
            <a:r>
              <a:rPr lang="en-US" sz="2200" b="1" dirty="0" err="1">
                <a:latin typeface="Courier New" charset="0"/>
                <a:cs typeface="Courier New" charset="0"/>
              </a:rPr>
              <a:t>RList</a:t>
            </a:r>
            <a:r>
              <a:rPr lang="en-US" sz="2200" b="1" dirty="0">
                <a:latin typeface="Courier New" charset="0"/>
                <a:cs typeface="Courier New" charset="0"/>
              </a:rPr>
              <a:t>&lt;X&gt;, </a:t>
            </a:r>
            <a:r>
              <a:rPr lang="en-US" sz="2200" b="1" dirty="0" err="1">
                <a:latin typeface="Courier New" charset="0"/>
                <a:cs typeface="Courier New" charset="0"/>
              </a:rPr>
              <a:t>WList</a:t>
            </a:r>
            <a:r>
              <a:rPr lang="en-US" sz="2200" b="1" dirty="0">
                <a:latin typeface="Courier New" charset="0"/>
                <a:cs typeface="Courier New" charset="0"/>
              </a:rPr>
              <a:t>&lt;X&gt;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{ ... 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657600"/>
            <a:ext cx="2286000" cy="381000"/>
          </a:xfrm>
          <a:prstGeom prst="wedgeRoundRectCallout">
            <a:avLst>
              <a:gd name="adj1" fmla="val -66786"/>
              <a:gd name="adj2" fmla="val 4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covariant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4267200"/>
            <a:ext cx="2514600" cy="457200"/>
          </a:xfrm>
          <a:prstGeom prst="wedgeRoundRectCallout">
            <a:avLst>
              <a:gd name="adj1" fmla="val -67757"/>
              <a:gd name="adj2" fmla="val -15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contravariant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43200" y="5562600"/>
            <a:ext cx="2209800" cy="381000"/>
          </a:xfrm>
          <a:prstGeom prst="wedgeRoundRectCallout">
            <a:avLst>
              <a:gd name="adj1" fmla="val -39453"/>
              <a:gd name="adj2" fmla="val -104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invariant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2057400"/>
          </a:xfrm>
        </p:spPr>
        <p:txBody>
          <a:bodyPr/>
          <a:lstStyle/>
          <a:p>
            <a:r>
              <a:rPr lang="en-US" dirty="0"/>
              <a:t>Redundant Types</a:t>
            </a:r>
          </a:p>
          <a:p>
            <a:pPr lvl="1"/>
            <a:r>
              <a:rPr lang="en-US" b="1" dirty="0" err="1">
                <a:latin typeface="Courier New" charset="0"/>
                <a:cs typeface="Courier New" charset="0"/>
              </a:rPr>
              <a:t>scala.collection.immutable.Map</a:t>
            </a:r>
            <a:r>
              <a:rPr lang="en-US" b="1" dirty="0">
                <a:latin typeface="Courier New" charset="0"/>
                <a:cs typeface="Courier New" charset="0"/>
              </a:rPr>
              <a:t>&lt;A, +B&gt;</a:t>
            </a:r>
          </a:p>
          <a:p>
            <a:pPr lvl="1"/>
            <a:r>
              <a:rPr lang="en-US" b="1" dirty="0" err="1">
                <a:latin typeface="Courier New" charset="0"/>
                <a:cs typeface="Courier New" charset="0"/>
              </a:rPr>
              <a:t>scala.collection.mutable.Map</a:t>
            </a:r>
            <a:r>
              <a:rPr lang="en-US" b="1" dirty="0">
                <a:latin typeface="Courier New" charset="0"/>
                <a:cs typeface="Courier New" charset="0"/>
              </a:rPr>
              <a:t>&lt;A, B&gt;</a:t>
            </a:r>
          </a:p>
          <a:p>
            <a:pPr lvl="1"/>
            <a:r>
              <a:rPr lang="en-US" dirty="0"/>
              <a:t>Generic with </a:t>
            </a:r>
            <a:r>
              <a:rPr lang="en-US" i="1" dirty="0"/>
              <a:t>n</a:t>
            </a:r>
            <a:r>
              <a:rPr lang="en-US" dirty="0"/>
              <a:t> parameters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⇒</a:t>
            </a:r>
            <a:r>
              <a:rPr lang="en-US" dirty="0"/>
              <a:t> 3</a:t>
            </a:r>
            <a:r>
              <a:rPr lang="en-US" baseline="30000" dirty="0"/>
              <a:t>n</a:t>
            </a:r>
            <a:r>
              <a:rPr lang="en-US" dirty="0"/>
              <a:t> interfaces (or </a:t>
            </a:r>
            <a:r>
              <a:rPr lang="en-US" dirty="0" smtClean="0"/>
              <a:t>4</a:t>
            </a:r>
            <a:r>
              <a:rPr lang="en-US" baseline="30000" dirty="0" smtClean="0"/>
              <a:t>n</a:t>
            </a:r>
            <a:r>
              <a:rPr lang="en-US" dirty="0" smtClean="0"/>
              <a:t> if </a:t>
            </a:r>
            <a:r>
              <a:rPr lang="en-US" dirty="0" err="1" smtClean="0"/>
              <a:t>bivariance</a:t>
            </a:r>
            <a:r>
              <a:rPr lang="en-US" dirty="0" smtClean="0"/>
              <a:t> is allowed)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Use-Site: 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2133600"/>
          </a:xfrm>
        </p:spPr>
        <p:txBody>
          <a:bodyPr/>
          <a:lstStyle/>
          <a:p>
            <a:r>
              <a:rPr lang="en-US" dirty="0" smtClean="0"/>
              <a:t>Flexibility:</a:t>
            </a:r>
          </a:p>
          <a:p>
            <a:pPr lvl="1"/>
            <a:r>
              <a:rPr lang="en-US" dirty="0" smtClean="0"/>
              <a:t>co-, contra-, </a:t>
            </a:r>
            <a:r>
              <a:rPr lang="en-US" dirty="0" err="1" smtClean="0"/>
              <a:t>bivariant</a:t>
            </a:r>
            <a:r>
              <a:rPr lang="en-US" dirty="0" smtClean="0"/>
              <a:t> versions on the fly.</a:t>
            </a:r>
          </a:p>
          <a:p>
            <a:r>
              <a:rPr lang="en-US" dirty="0" smtClean="0"/>
              <a:t>Easier on library designers</a:t>
            </a:r>
          </a:p>
          <a:p>
            <a:pPr lvl="1"/>
            <a:r>
              <a:rPr lang="en-US" dirty="0" smtClean="0"/>
              <a:t>Design classes in natural way</a:t>
            </a:r>
          </a:p>
          <a:p>
            <a:pPr lvl="1"/>
            <a:r>
              <a:rPr lang="en-US" dirty="0" smtClean="0"/>
              <a:t>No need for fractured classes.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class List&lt;X&gt;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void add(X x)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X get(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Use-Site Cons: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2819400"/>
          </a:xfrm>
        </p:spPr>
        <p:txBody>
          <a:bodyPr/>
          <a:lstStyle/>
          <a:p>
            <a:r>
              <a:rPr lang="en-US" dirty="0" smtClean="0"/>
              <a:t>Burden shifts to users of generics.</a:t>
            </a:r>
          </a:p>
          <a:p>
            <a:pPr lvl="1"/>
            <a:r>
              <a:rPr lang="en-US" dirty="0" smtClean="0"/>
              <a:t>Library designers are often users as well.</a:t>
            </a:r>
          </a:p>
          <a:p>
            <a:r>
              <a:rPr lang="en-US" dirty="0" smtClean="0"/>
              <a:t>Type signatures quickly become complicated.</a:t>
            </a:r>
          </a:p>
          <a:p>
            <a:r>
              <a:rPr lang="en-US" dirty="0" smtClean="0"/>
              <a:t>Heavy variance annotation required for subtyping.</a:t>
            </a:r>
          </a:p>
          <a:p>
            <a:r>
              <a:rPr lang="en-US" dirty="0" smtClean="0"/>
              <a:t>From Apache</a:t>
            </a:r>
            <a:r>
              <a:rPr lang="en-US" dirty="0"/>
              <a:t> </a:t>
            </a:r>
            <a:r>
              <a:rPr lang="en-US" dirty="0" smtClean="0"/>
              <a:t>Commons-Collections Library: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K, V&gt;&gt;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createEntrySetIterator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K, V&gt;&gt;)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9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Criticism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K, V&gt;&gt;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createEntrySetIterator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K, V&gt;&gt;)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r>
              <a:rPr lang="en-US" b="1" dirty="0" smtClean="0"/>
              <a:t>“We simply cannot afford another wildcards” – Joshua Bloch.</a:t>
            </a:r>
          </a:p>
          <a:p>
            <a:r>
              <a:rPr lang="en-US" b="1" dirty="0" smtClean="0"/>
              <a:t>“Simplifying Java Generics by Eliminating Wildcards” – Howard </a:t>
            </a:r>
            <a:r>
              <a:rPr lang="en-US" b="1" dirty="0" err="1" smtClean="0"/>
              <a:t>Lovatt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16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Approach:  Take 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Take advantages.  Remove disadvantages.</a:t>
            </a:r>
          </a:p>
          <a:p>
            <a:pPr lvl="1"/>
            <a:r>
              <a:rPr lang="en-US" b="1" dirty="0" smtClean="0"/>
              <a:t>Simpler type</a:t>
            </a:r>
            <a:r>
              <a:rPr lang="en-US" dirty="0" smtClean="0"/>
              <a:t> expressions </a:t>
            </a:r>
            <a:r>
              <a:rPr lang="en-US" smtClean="0"/>
              <a:t>than in </a:t>
            </a:r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(burden off clients).</a:t>
            </a:r>
          </a:p>
          <a:p>
            <a:pPr lvl="1"/>
            <a:r>
              <a:rPr lang="en-US" b="1" dirty="0" smtClean="0"/>
              <a:t>Less redundant</a:t>
            </a:r>
            <a:r>
              <a:rPr lang="en-US" dirty="0" smtClean="0"/>
              <a:t> type definitions in C# and </a:t>
            </a:r>
            <a:r>
              <a:rPr lang="en-US" dirty="0" err="1" smtClean="0"/>
              <a:t>Scala</a:t>
            </a:r>
            <a:r>
              <a:rPr lang="en-US" dirty="0" smtClean="0"/>
              <a:t>.</a:t>
            </a:r>
          </a:p>
          <a:p>
            <a:pPr algn="ctr"/>
            <a:r>
              <a:rPr lang="en-US" sz="3200" b="1" dirty="0" smtClean="0"/>
              <a:t>Inferring definition-site</a:t>
            </a:r>
            <a:r>
              <a:rPr lang="en-US" sz="3200" dirty="0" smtClean="0"/>
              <a:t> variance from only use-site annotations. [1]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notion of </a:t>
            </a:r>
            <a:r>
              <a:rPr lang="en-US" dirty="0" err="1" smtClean="0"/>
              <a:t>def</a:t>
            </a:r>
            <a:r>
              <a:rPr lang="en-US" dirty="0" smtClean="0"/>
              <a:t>-site variance </a:t>
            </a:r>
            <a:r>
              <a:rPr lang="en-US" dirty="0"/>
              <a:t>without extending Java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VarLang</a:t>
            </a:r>
            <a:r>
              <a:rPr lang="en-US" dirty="0" smtClean="0"/>
              <a:t> Calculus:</a:t>
            </a:r>
          </a:p>
          <a:p>
            <a:pPr lvl="2"/>
            <a:r>
              <a:rPr lang="en-US" dirty="0" err="1"/>
              <a:t>Denotational</a:t>
            </a:r>
            <a:r>
              <a:rPr lang="en-US" dirty="0"/>
              <a:t> and language neutral approach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[1] PLDI 2011 (</a:t>
            </a:r>
            <a:r>
              <a:rPr lang="en-US" dirty="0" err="1" smtClean="0"/>
              <a:t>Altidor</a:t>
            </a:r>
            <a:r>
              <a:rPr lang="en-US" dirty="0" smtClean="0"/>
              <a:t>, Huang, </a:t>
            </a:r>
            <a:r>
              <a:rPr lang="en-US" dirty="0" err="1" smtClean="0"/>
              <a:t>Smaragdakis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2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Fewer Wildcard Annotations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44196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Iterator&lt;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&lt;K, V&gt;&gt;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createEntrySetIterator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Iterator&lt;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&lt;K, V&gt;&gt;)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657600" y="3048000"/>
            <a:ext cx="685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K, V&gt;&gt;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createEntrySetIterator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Map.Entry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 extends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K, V&gt;&gt;)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VarLang</a:t>
            </a:r>
            <a:r>
              <a:rPr lang="en-US" dirty="0" smtClean="0"/>
              <a:t>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1981200"/>
          </a:xfrm>
        </p:spPr>
        <p:txBody>
          <a:bodyPr/>
          <a:lstStyle/>
          <a:p>
            <a:r>
              <a:rPr lang="en-US" sz="2200" dirty="0" smtClean="0"/>
              <a:t>Language neutral approach.</a:t>
            </a:r>
          </a:p>
          <a:p>
            <a:r>
              <a:rPr lang="en-US" sz="2200" dirty="0" smtClean="0"/>
              <a:t>Simplifies and generalizes all previous work.</a:t>
            </a:r>
          </a:p>
          <a:p>
            <a:r>
              <a:rPr lang="en-US" sz="2200" dirty="0" smtClean="0"/>
              <a:t>Sample Applications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Infer</a:t>
            </a:r>
            <a:r>
              <a:rPr lang="en-US" dirty="0" smtClean="0"/>
              <a:t> definition-site variance for Java.</a:t>
            </a:r>
          </a:p>
          <a:p>
            <a:pPr lvl="1"/>
            <a:r>
              <a:rPr lang="en-US" b="1" dirty="0" smtClean="0"/>
              <a:t>Add</a:t>
            </a:r>
            <a:r>
              <a:rPr lang="en-US" dirty="0" smtClean="0"/>
              <a:t> use-site variance to C#.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3505200"/>
            <a:ext cx="7627257" cy="2514600"/>
            <a:chOff x="533400" y="3505200"/>
            <a:chExt cx="7627257" cy="2514600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657600"/>
              <a:ext cx="6477000" cy="217684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533400" y="3505200"/>
              <a:ext cx="7627257" cy="2514600"/>
            </a:xfrm>
            <a:prstGeom prst="roundRect">
              <a:avLst>
                <a:gd name="adj" fmla="val 19698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05729" y="400309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153400" cy="838200"/>
          </a:xfrm>
        </p:spPr>
        <p:txBody>
          <a:bodyPr/>
          <a:lstStyle/>
          <a:p>
            <a:r>
              <a:rPr lang="en-US" dirty="0" smtClean="0"/>
              <a:t>Ordering details later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781800" cy="32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to </a:t>
            </a:r>
            <a:r>
              <a:rPr lang="en-US" dirty="0" err="1" smtClean="0"/>
              <a:t>VarLang</a:t>
            </a:r>
            <a:r>
              <a:rPr lang="en-US" dirty="0" smtClean="0"/>
              <a:t> Calculus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C&lt;X&gt;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foo(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C&lt;? super X&gt;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arg1) { ...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 bar(D&lt;? extends X&gt; arg2) { ...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D&lt;Y&gt; { void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baz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(C&lt;Y&gt; arg3) { ... } }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3505200"/>
            <a:ext cx="685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module C&lt;X&gt; {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X+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C&lt;-X&gt;-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void+, D&lt;+X&gt;-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module D&lt;Y&gt; { void+, C&lt;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oY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&gt;- 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 Definition-Site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153400" cy="1066800"/>
          </a:xfrm>
        </p:spPr>
        <p:txBody>
          <a:bodyPr/>
          <a:lstStyle/>
          <a:p>
            <a:pPr lvl="0"/>
            <a:r>
              <a:rPr lang="en-US" sz="2200" dirty="0" err="1" smtClean="0"/>
              <a:t>Def</a:t>
            </a:r>
            <a:r>
              <a:rPr lang="en-US" sz="2200" dirty="0" smtClean="0"/>
              <a:t>-Site Variance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C&lt;X&gt;</a:t>
            </a:r>
            <a:r>
              <a:rPr lang="en-US" dirty="0"/>
              <a:t> = c = </a:t>
            </a:r>
            <a:r>
              <a:rPr lang="en-US" b="1" dirty="0"/>
              <a:t>+</a:t>
            </a:r>
            <a:r>
              <a:rPr lang="en-US" dirty="0"/>
              <a:t>.  </a:t>
            </a:r>
            <a:r>
              <a:rPr lang="en-US" sz="2200" dirty="0"/>
              <a:t>(C is covariant</a:t>
            </a:r>
            <a:r>
              <a:rPr lang="en-US" sz="2200" dirty="0" smtClean="0"/>
              <a:t>)</a:t>
            </a:r>
          </a:p>
          <a:p>
            <a:r>
              <a:rPr lang="en-US" sz="2200" dirty="0" err="1"/>
              <a:t>Def</a:t>
            </a:r>
            <a:r>
              <a:rPr lang="en-US" sz="2200" dirty="0"/>
              <a:t>-Site Variance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D&lt;Y&gt;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/>
              <a:t>–</a:t>
            </a:r>
            <a:r>
              <a:rPr lang="en-US" dirty="0" smtClean="0"/>
              <a:t>.</a:t>
            </a:r>
            <a:r>
              <a:rPr lang="en-US" sz="2000" dirty="0" smtClean="0"/>
              <a:t>  </a:t>
            </a:r>
            <a:r>
              <a:rPr lang="en-US" sz="2200" dirty="0" smtClean="0"/>
              <a:t>(D </a:t>
            </a:r>
            <a:r>
              <a:rPr lang="en-US" sz="2200" dirty="0"/>
              <a:t>is </a:t>
            </a:r>
            <a:r>
              <a:rPr lang="en-US" sz="2200" dirty="0" err="1" smtClean="0"/>
              <a:t>contravariant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module C&lt;X&gt; {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X+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C&lt;-X&gt;-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void+, D&lt;+X&gt;-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module D&lt;Y&gt; { void+, C&lt;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oY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&gt;- 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2286000"/>
            <a:ext cx="7772400" cy="2326619"/>
            <a:chOff x="762000" y="2286000"/>
            <a:chExt cx="7772400" cy="2326619"/>
          </a:xfrm>
        </p:grpSpPr>
        <p:sp>
          <p:nvSpPr>
            <p:cNvPr id="6" name="Down Arrow 5"/>
            <p:cNvSpPr/>
            <p:nvPr/>
          </p:nvSpPr>
          <p:spPr>
            <a:xfrm>
              <a:off x="3886200" y="2286000"/>
              <a:ext cx="5334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124200"/>
              <a:ext cx="7772400" cy="1488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3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reusable software is hard; many factors:</a:t>
            </a:r>
          </a:p>
          <a:p>
            <a:pPr lvl="1"/>
            <a:r>
              <a:rPr lang="en-US" dirty="0" smtClean="0"/>
              <a:t>Generality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Adaptability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Modularity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Simplicity of interface / Ease of use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Programming language support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Enable reusable code without introducing bugs.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Focus on integrating two flavors of genericity: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Generics – Parametric Polymorphism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Subtyping – Inclusion Polymorphism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Definition-Site Inference for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benefit if Java’s type system </a:t>
            </a:r>
            <a:r>
              <a:rPr lang="en-US" b="1" dirty="0" smtClean="0"/>
              <a:t>inferred</a:t>
            </a:r>
            <a:r>
              <a:rPr lang="en-US" dirty="0" smtClean="0"/>
              <a:t> definition-site variance?</a:t>
            </a:r>
          </a:p>
          <a:p>
            <a:r>
              <a:rPr lang="en-US" dirty="0" smtClean="0"/>
              <a:t>Mapped Java classes to </a:t>
            </a:r>
            <a:r>
              <a:rPr lang="en-US" b="1" dirty="0" err="1" smtClean="0"/>
              <a:t>VarLang</a:t>
            </a:r>
            <a:r>
              <a:rPr lang="en-US" dirty="0" smtClean="0"/>
              <a:t> modules.</a:t>
            </a:r>
          </a:p>
          <a:p>
            <a:r>
              <a:rPr lang="en-US" dirty="0" smtClean="0"/>
              <a:t>Applied inference to large, standard libraries</a:t>
            </a:r>
          </a:p>
          <a:p>
            <a:pPr lvl="1"/>
            <a:r>
              <a:rPr lang="en-US" dirty="0" smtClean="0"/>
              <a:t>e.g., Sun’s JDK 1.6</a:t>
            </a:r>
          </a:p>
          <a:p>
            <a:r>
              <a:rPr lang="en-US" dirty="0" smtClean="0"/>
              <a:t>Example inferences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java.util.Iterator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dirty="0"/>
              <a:t> is </a:t>
            </a:r>
            <a:r>
              <a:rPr lang="en-US" dirty="0" smtClean="0"/>
              <a:t>covariant.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java.util.Comparator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&lt;T&gt;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 smtClean="0"/>
              <a:t>contravariant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3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 from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153400" cy="914400"/>
          </a:xfrm>
        </p:spPr>
        <p:txBody>
          <a:bodyPr/>
          <a:lstStyle/>
          <a:p>
            <a:r>
              <a:rPr lang="en-US" sz="2000" dirty="0" smtClean="0"/>
              <a:t>Analysis was conservative (e.g. ignored method bodies).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b="1" dirty="0" smtClean="0">
                <a:latin typeface="Courier New"/>
                <a:cs typeface="Courier New"/>
              </a:rPr>
              <a:t>foo(List&lt;Animal&gt; </a:t>
            </a:r>
            <a:r>
              <a:rPr lang="en-US" sz="1600" b="1" dirty="0" err="1" smtClean="0">
                <a:latin typeface="Courier New"/>
                <a:cs typeface="Courier New"/>
              </a:rPr>
              <a:t>arg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r>
              <a:rPr lang="en-US" sz="1600" dirty="0" smtClean="0"/>
              <a:t>” could have been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b="1" dirty="0">
                <a:latin typeface="Courier New"/>
                <a:cs typeface="Courier New"/>
              </a:rPr>
              <a:t>foo(List</a:t>
            </a:r>
            <a:r>
              <a:rPr lang="en-US" sz="1600" b="1" dirty="0" smtClean="0">
                <a:latin typeface="Courier New"/>
                <a:cs typeface="Courier New"/>
              </a:rPr>
              <a:t>&lt;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? extends</a:t>
            </a:r>
            <a:r>
              <a:rPr lang="en-US" sz="1600" b="1" dirty="0" smtClean="0">
                <a:latin typeface="Courier New"/>
                <a:cs typeface="Courier New"/>
              </a:rPr>
              <a:t> Animal</a:t>
            </a:r>
            <a:r>
              <a:rPr lang="en-US" sz="1600" b="1" dirty="0">
                <a:latin typeface="Courier New"/>
                <a:cs typeface="Courier New"/>
              </a:rPr>
              <a:t>&gt; </a:t>
            </a:r>
            <a:r>
              <a:rPr lang="en-US" sz="1600" b="1" dirty="0" err="1" smtClean="0">
                <a:latin typeface="Courier New"/>
                <a:cs typeface="Courier New"/>
              </a:rPr>
              <a:t>arg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r>
              <a:rPr lang="en-US" sz="1600" dirty="0" smtClean="0"/>
              <a:t>”.</a:t>
            </a:r>
            <a:endParaRPr lang="en-US" sz="1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5943600" cy="368767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239000" y="2057400"/>
            <a:ext cx="1505904" cy="457200"/>
          </a:xfrm>
          <a:prstGeom prst="wedgeRoundRectCallout">
            <a:avLst>
              <a:gd name="adj1" fmla="val -75648"/>
              <a:gd name="adj2" fmla="val -19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majority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110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into Formal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724400"/>
          </a:xfrm>
        </p:spPr>
        <p:txBody>
          <a:bodyPr/>
          <a:lstStyle/>
          <a:p>
            <a:r>
              <a:rPr lang="en-US" dirty="0" smtClean="0"/>
              <a:t>Variance composition:</a:t>
            </a:r>
            <a:br>
              <a:rPr lang="en-US" dirty="0" smtClean="0"/>
            </a:br>
            <a:r>
              <a:rPr lang="en-US" dirty="0" smtClean="0"/>
              <a:t>	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⊗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= v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Variance binary predicate:</a:t>
            </a:r>
            <a:br>
              <a:rPr lang="en-US" dirty="0" smtClean="0"/>
            </a:br>
            <a:r>
              <a:rPr lang="en-US" dirty="0" smtClean="0"/>
              <a:t>	v(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T; T’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Variance lattice:</a:t>
            </a:r>
            <a:br>
              <a:rPr lang="en-US" dirty="0" smtClean="0"/>
            </a:br>
            <a:r>
              <a:rPr lang="en-US" dirty="0" smtClean="0"/>
              <a:t>	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Variance of a type: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Relating variance to </a:t>
            </a:r>
            <a:r>
              <a:rPr lang="en-US" dirty="0" err="1" smtClean="0"/>
              <a:t>subtyping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Subtype Lifting Lemma</a:t>
            </a:r>
          </a:p>
          <a:p>
            <a:r>
              <a:rPr lang="en-US" dirty="0" smtClean="0"/>
              <a:t>Variance of a position</a:t>
            </a:r>
          </a:p>
        </p:txBody>
      </p:sp>
    </p:spTree>
    <p:extLst>
      <p:ext uri="{BB962C8B-B14F-4D97-AF65-F5344CB8AC3E}">
        <p14:creationId xmlns:p14="http://schemas.microsoft.com/office/powerpoint/2010/main" val="83068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Standard Modeling: Variance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876800"/>
            <a:ext cx="8534400" cy="533400"/>
          </a:xfrm>
        </p:spPr>
        <p:txBody>
          <a:bodyPr/>
          <a:lstStyle/>
          <a:p>
            <a:r>
              <a:rPr lang="en-US" dirty="0" smtClean="0"/>
              <a:t>Ordered by subtype constraint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10200"/>
            <a:ext cx="4724400" cy="5916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2000" y="2971800"/>
            <a:ext cx="7239000" cy="1765848"/>
            <a:chOff x="762000" y="2895600"/>
            <a:chExt cx="7239000" cy="1765848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962400"/>
              <a:ext cx="7086600" cy="699048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/>
          </p:nvSpPr>
          <p:spPr>
            <a:xfrm>
              <a:off x="762000" y="2895600"/>
              <a:ext cx="1981200" cy="762000"/>
            </a:xfrm>
            <a:prstGeom prst="wedgeRoundRectCallout">
              <a:avLst>
                <a:gd name="adj1" fmla="val -19572"/>
                <a:gd name="adj2" fmla="val 8309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Courier New" pitchFamily="49" charset="0"/>
                  <a:cs typeface="Courier New" pitchFamily="49" charset="0"/>
                </a:rPr>
                <a:t>binary predicate</a:t>
              </a:r>
              <a:endParaRPr lang="en-US" sz="22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95400"/>
            <a:ext cx="5562601" cy="26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05800" cy="4495800"/>
          </a:xfrm>
        </p:spPr>
        <p:txBody>
          <a:bodyPr/>
          <a:lstStyle/>
          <a:p>
            <a:r>
              <a:rPr lang="en-US" dirty="0" smtClean="0"/>
              <a:t>When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Expr1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 a subtype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Expr2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What about existential types?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msy10"/>
              </a:rPr>
              <a:t>∃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X-&gt;[⊥-String].Stack&lt;X&gt;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 answer a more general question: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When is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[U/X]T &lt;: [U’/X]T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Key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 defined very general predicate: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;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= 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variance of type </a:t>
            </a:r>
            <a:r>
              <a:rPr lang="en-US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with respect to type variable </a:t>
            </a:r>
            <a:r>
              <a:rPr lang="en-US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3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Subtype Lifting Lemma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438400"/>
            <a:ext cx="457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If:</a:t>
            </a:r>
          </a:p>
          <a:p>
            <a:pPr marL="514350" indent="-514350">
              <a:buAutoNum type="alphaLcParenBoth"/>
            </a:pPr>
            <a:r>
              <a:rPr lang="en-US" sz="2600" dirty="0" smtClean="0"/>
              <a:t>    v </a:t>
            </a:r>
            <a:r>
              <a:rPr lang="en-US" sz="2600" dirty="0" smtClean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sz="2600" dirty="0" smtClean="0"/>
              <a:t> </a:t>
            </a:r>
            <a:r>
              <a:rPr lang="en-US" sz="2800" dirty="0" err="1" smtClean="0"/>
              <a:t>var</a:t>
            </a:r>
            <a:r>
              <a:rPr lang="en-US" sz="2800" dirty="0" smtClean="0"/>
              <a:t>(</a:t>
            </a:r>
            <a:r>
              <a:rPr lang="en-US" sz="26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dirty="0" smtClean="0"/>
              <a:t>; </a:t>
            </a:r>
            <a:r>
              <a:rPr lang="en-US" sz="26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800" dirty="0" smtClean="0"/>
              <a:t>)</a:t>
            </a:r>
          </a:p>
          <a:p>
            <a:pPr marL="514350" indent="-514350">
              <a:buAutoNum type="alphaLcParenBoth"/>
            </a:pPr>
            <a:r>
              <a:rPr lang="en-US" sz="2600" dirty="0" smtClean="0"/>
              <a:t>    v(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U; U’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 Then: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[U/X]T &lt;: [U’/X]T</a:t>
            </a:r>
            <a:endParaRPr lang="en-US" sz="26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343400"/>
            <a:ext cx="7924800" cy="16002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var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X; Iterator&lt;X&gt;</a:t>
            </a:r>
            <a:r>
              <a:rPr lang="en-US" sz="2200" dirty="0" smtClean="0"/>
              <a:t>) = </a:t>
            </a:r>
            <a:r>
              <a:rPr lang="en-US" sz="2200" b="1" dirty="0" smtClean="0"/>
              <a:t>+</a:t>
            </a:r>
            <a:br>
              <a:rPr lang="en-US" sz="2200" b="1" dirty="0" smtClean="0"/>
            </a:br>
            <a:r>
              <a:rPr lang="en-US" sz="2200" b="1" dirty="0" smtClean="0"/>
              <a:t>and    +</a:t>
            </a:r>
            <a:r>
              <a:rPr lang="en-US" sz="2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(Dog; Animal</a:t>
            </a:r>
            <a:r>
              <a:rPr lang="en-US" sz="2200" b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 ≡  Dog </a:t>
            </a:r>
            <a:r>
              <a:rPr lang="en-US" sz="2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&lt;: Animal</a:t>
            </a:r>
            <a:br>
              <a:rPr lang="en-US" sz="2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implies</a:t>
            </a:r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Iterator&lt;Dog&gt;  &lt;: Iterator&lt;Animal&gt;</a:t>
            </a:r>
            <a:endParaRPr lang="en-US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447800"/>
            <a:ext cx="8229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generalize Emir et al.’s subtype lifting lemma.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</a:rPr>
              <a:t>Goal</a:t>
            </a:r>
            <a:r>
              <a:rPr lang="en-US" kern="0" dirty="0" smtClean="0">
                <a:latin typeface="+mn-lt"/>
              </a:rPr>
              <a:t> property of </a:t>
            </a:r>
            <a:r>
              <a:rPr lang="en-US" b="1" kern="0" dirty="0" smtClean="0">
                <a:latin typeface="+mn-lt"/>
              </a:rPr>
              <a:t>var</a:t>
            </a:r>
            <a:r>
              <a:rPr lang="en-US" kern="0" dirty="0" smtClean="0">
                <a:latin typeface="+mn-lt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6800" y="2743200"/>
            <a:ext cx="4343400" cy="2209800"/>
            <a:chOff x="1066800" y="2743200"/>
            <a:chExt cx="4343400" cy="2209800"/>
          </a:xfrm>
        </p:grpSpPr>
        <p:sp>
          <p:nvSpPr>
            <p:cNvPr id="14" name="Oval 13"/>
            <p:cNvSpPr/>
            <p:nvPr/>
          </p:nvSpPr>
          <p:spPr bwMode="auto">
            <a:xfrm>
              <a:off x="1828800" y="2743200"/>
              <a:ext cx="2819400" cy="6858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066800" y="4114800"/>
              <a:ext cx="4343400" cy="8382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05000" y="3200400"/>
            <a:ext cx="6019800" cy="2057400"/>
            <a:chOff x="1905000" y="3200400"/>
            <a:chExt cx="6019800" cy="2057400"/>
          </a:xfrm>
        </p:grpSpPr>
        <p:sp>
          <p:nvSpPr>
            <p:cNvPr id="17" name="Oval 16"/>
            <p:cNvSpPr/>
            <p:nvPr/>
          </p:nvSpPr>
          <p:spPr bwMode="auto">
            <a:xfrm>
              <a:off x="1905000" y="3200400"/>
              <a:ext cx="2286000" cy="6096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057400" y="4572000"/>
              <a:ext cx="5867400" cy="6858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09800" y="3429000"/>
            <a:ext cx="6553200" cy="2667000"/>
            <a:chOff x="2209800" y="3429000"/>
            <a:chExt cx="6553200" cy="2667000"/>
          </a:xfrm>
        </p:grpSpPr>
        <p:sp>
          <p:nvSpPr>
            <p:cNvPr id="21" name="Oval 20"/>
            <p:cNvSpPr/>
            <p:nvPr/>
          </p:nvSpPr>
          <p:spPr bwMode="auto">
            <a:xfrm>
              <a:off x="2209800" y="3429000"/>
              <a:ext cx="3733800" cy="9906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514600" y="5105400"/>
              <a:ext cx="6248400" cy="990600"/>
            </a:xfrm>
            <a:prstGeom prst="ellips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mtClean="0"/>
              <a:t>Variance Composition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48600" cy="4572000"/>
          </a:xfrm>
        </p:spPr>
        <p:txBody>
          <a:bodyPr/>
          <a:lstStyle/>
          <a:p>
            <a:r>
              <a:rPr lang="en-US" sz="2200" dirty="0" smtClean="0"/>
              <a:t>Variance of variable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dirty="0" smtClean="0"/>
              <a:t> in type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A&lt;B&lt;C&lt;X&gt;&gt;&gt;</a:t>
            </a:r>
            <a:r>
              <a:rPr lang="en-US" sz="2200" dirty="0" smtClean="0"/>
              <a:t>?</a:t>
            </a:r>
          </a:p>
          <a:p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 general, variance of variable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 type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</a:p>
          <a:p>
            <a:pPr>
              <a:buNone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⊗</a:t>
            </a:r>
            <a:r>
              <a:rPr lang="en-US" sz="2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 If: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Variance of variable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 type expression </a:t>
            </a:r>
            <a:r>
              <a:rPr lang="en-US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def-site variance of class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Then:  variance of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C&lt;</a:t>
            </a:r>
            <a:r>
              <a:rPr lang="en-US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v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2667000"/>
            <a:ext cx="3581400" cy="685800"/>
          </a:xfrm>
          <a:prstGeom prst="wedgeRoundRectCallout">
            <a:avLst>
              <a:gd name="adj1" fmla="val -20997"/>
              <a:gd name="adj2" fmla="val 77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Transform Operator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4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Deriving Transform Operator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Example Case:  </a:t>
            </a:r>
            <a:r>
              <a:rPr lang="en-US" sz="2200" b="1" dirty="0" smtClean="0"/>
              <a:t>+ </a:t>
            </a:r>
            <a:r>
              <a:rPr lang="en-US" b="1" dirty="0" smtClean="0"/>
              <a:t>⊗</a:t>
            </a:r>
            <a:r>
              <a:rPr lang="en-US" sz="2200" b="1" dirty="0" smtClean="0"/>
              <a:t> – = </a:t>
            </a:r>
            <a:r>
              <a:rPr lang="en-US" sz="2200" b="1" dirty="0" smtClean="0">
                <a:solidFill>
                  <a:prstClr val="black"/>
                </a:solidFill>
              </a:rPr>
              <a:t>–</a:t>
            </a:r>
            <a:endParaRPr lang="en-US" sz="2200" dirty="0" smtClean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Class C is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covariant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Type E is </a:t>
            </a: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contravariant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 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Need to show C&lt;E&gt; is </a:t>
            </a: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contravariant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X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 any </a:t>
            </a:r>
            <a:r>
              <a:rPr lang="en-US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54102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sz="2200" kern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He</a:t>
            </a:r>
            <a:r>
              <a:rPr lang="en-US" sz="2200" noProof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nce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,</a:t>
            </a:r>
            <a:r>
              <a:rPr lang="en-US" sz="2200" noProof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C&lt;E&gt;</a:t>
            </a:r>
            <a:r>
              <a:rPr lang="en-US" sz="2200" noProof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 is </a:t>
            </a:r>
            <a:r>
              <a:rPr lang="en-US" sz="2200" b="1" noProof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contravariant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 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in</a:t>
            </a:r>
            <a:r>
              <a:rPr lang="en-US" sz="2200" b="1" noProof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 X</a:t>
            </a:r>
            <a:r>
              <a:rPr lang="en-US" sz="2200" noProof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Verdana (Body)"/>
              </a:rPr>
              <a:t>.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799"/>
            <a:ext cx="7543800" cy="13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8382000" cy="1680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Transform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81200"/>
          </a:xfrm>
        </p:spPr>
        <p:txBody>
          <a:bodyPr/>
          <a:lstStyle/>
          <a:p>
            <a:r>
              <a:rPr lang="en-US" sz="2200" dirty="0" smtClean="0"/>
              <a:t>Invariance transforms everything into invariance.</a:t>
            </a:r>
          </a:p>
          <a:p>
            <a:r>
              <a:rPr lang="en-US" sz="2200" dirty="0" err="1" smtClean="0"/>
              <a:t>Bivariance</a:t>
            </a:r>
            <a:r>
              <a:rPr lang="en-US" sz="2200" dirty="0" smtClean="0"/>
              <a:t> transforms everything into </a:t>
            </a:r>
            <a:r>
              <a:rPr lang="en-US" sz="2200" dirty="0" err="1" smtClean="0"/>
              <a:t>bivariance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Covariance preserves a variance.</a:t>
            </a:r>
          </a:p>
          <a:p>
            <a:r>
              <a:rPr lang="en-US" sz="2200" dirty="0" err="1" smtClean="0"/>
              <a:t>Contravariance</a:t>
            </a:r>
            <a:r>
              <a:rPr lang="en-US" sz="2200" dirty="0" smtClean="0"/>
              <a:t> reverses a variance.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879667" y="443088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4724400"/>
            <a:ext cx="1524000" cy="304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3552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b="1" dirty="0" err="1" smtClean="0"/>
              <a:t>var</a:t>
            </a:r>
            <a:r>
              <a:rPr lang="en-US" dirty="0" smtClean="0"/>
              <a:t> predicate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419600"/>
            <a:ext cx="7772400" cy="1600200"/>
          </a:xfrm>
        </p:spPr>
        <p:txBody>
          <a:bodyPr/>
          <a:lstStyle/>
          <a:p>
            <a:r>
              <a:rPr lang="en-US" dirty="0"/>
              <a:t>Definition-site variance annotations are type checked using </a:t>
            </a:r>
            <a:r>
              <a:rPr lang="en-US" b="1" i="1" dirty="0" err="1"/>
              <a:t>var</a:t>
            </a:r>
            <a:r>
              <a:rPr lang="en-US" dirty="0"/>
              <a:t> </a:t>
            </a:r>
            <a:r>
              <a:rPr lang="en-US" dirty="0" smtClean="0"/>
              <a:t>predicate.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or further details:</a:t>
            </a:r>
          </a:p>
          <a:p>
            <a:pPr lvl="1"/>
            <a:r>
              <a:rPr lang="en-US" sz="1600" dirty="0"/>
              <a:t>[2] ECOOP 2012 (</a:t>
            </a:r>
            <a:r>
              <a:rPr lang="en-US" sz="1600" dirty="0" err="1"/>
              <a:t>Altidor</a:t>
            </a:r>
            <a:r>
              <a:rPr lang="en-US" sz="1600" dirty="0"/>
              <a:t>, </a:t>
            </a:r>
            <a:r>
              <a:rPr lang="en-US" sz="1600" dirty="0" err="1"/>
              <a:t>Reichenbach</a:t>
            </a:r>
            <a:r>
              <a:rPr lang="en-US" sz="1600" dirty="0"/>
              <a:t>, </a:t>
            </a:r>
            <a:r>
              <a:rPr lang="en-US" sz="1600" dirty="0" err="1"/>
              <a:t>Smaragdakis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" y="2362200"/>
            <a:ext cx="8839200" cy="501838"/>
          </a:xfrm>
          <a:prstGeom prst="roundRect">
            <a:avLst>
              <a:gd name="adj" fmla="val 19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73655" cy="27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9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Subtyping</a:t>
            </a:r>
            <a:r>
              <a:rPr lang="en-US" dirty="0" smtClean="0"/>
              <a:t> – Inclusion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772400" cy="609600"/>
          </a:xfrm>
        </p:spPr>
        <p:txBody>
          <a:bodyPr/>
          <a:lstStyle/>
          <a:p>
            <a:r>
              <a:rPr lang="en-US" dirty="0" smtClean="0"/>
              <a:t>Example:  Java inheritance.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Animal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() {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Dog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Animal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() { print(“bark”);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Cat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Animal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() { print(“meow”);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724400"/>
          </a:xfrm>
        </p:spPr>
        <p:txBody>
          <a:bodyPr/>
          <a:lstStyle/>
          <a:p>
            <a:r>
              <a:rPr lang="en-US" dirty="0" smtClean="0"/>
              <a:t>Variance composition:</a:t>
            </a:r>
            <a:br>
              <a:rPr lang="en-US" dirty="0" smtClean="0"/>
            </a:br>
            <a:r>
              <a:rPr lang="en-US" dirty="0" smtClean="0"/>
              <a:t>	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⊗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= v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Variance binary predicate: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v(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T; T’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Variance lattice: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v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v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Variance of a type: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Relating variance to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subtyping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Subtype Lifting Lemma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Variance of a position:  See [2] for derivation.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Theory – Template for Adding Variance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53000" y="1371600"/>
            <a:ext cx="2286000" cy="457200"/>
          </a:xfrm>
          <a:prstGeom prst="wedgeRoundRectCallout">
            <a:avLst>
              <a:gd name="adj1" fmla="val -75648"/>
              <a:gd name="adj2" fmla="val -19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Courier New" pitchFamily="49" charset="0"/>
                <a:cs typeface="Courier New" pitchFamily="49" charset="0"/>
              </a:rPr>
              <a:t>A&lt;B&lt;C&lt;X&gt;&gt;&gt;</a:t>
            </a:r>
            <a:endParaRPr lang="en-US" sz="2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2133600"/>
            <a:ext cx="3048000" cy="457200"/>
          </a:xfrm>
          <a:prstGeom prst="wedgeRoundRectCallout">
            <a:avLst>
              <a:gd name="adj1" fmla="val -61883"/>
              <a:gd name="adj2" fmla="val -121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cs typeface="Courier New" pitchFamily="49" charset="0"/>
              </a:rPr>
              <a:t>Subtype Policy</a:t>
            </a:r>
            <a:endParaRPr lang="en-US" sz="2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038600" y="2971800"/>
            <a:ext cx="3352800" cy="457200"/>
          </a:xfrm>
          <a:prstGeom prst="wedgeRoundRectCallout">
            <a:avLst>
              <a:gd name="adj1" fmla="val -69729"/>
              <a:gd name="adj2" fmla="val -2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cs typeface="Courier New" pitchFamily="49" charset="0"/>
              </a:rPr>
              <a:t>Comparing Variances</a:t>
            </a:r>
            <a:endParaRPr lang="en-US" sz="2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67200" y="3733800"/>
            <a:ext cx="3352800" cy="457200"/>
          </a:xfrm>
          <a:prstGeom prst="wedgeRoundRectCallout">
            <a:avLst>
              <a:gd name="adj1" fmla="val -63303"/>
              <a:gd name="adj2" fmla="val -7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cs typeface="Courier New" pitchFamily="49" charset="0"/>
              </a:rPr>
              <a:t>Computing Variances</a:t>
            </a:r>
            <a:endParaRPr lang="en-US" sz="2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43600" y="4343400"/>
            <a:ext cx="3048000" cy="457200"/>
          </a:xfrm>
          <a:prstGeom prst="wedgeRoundRectCallout">
            <a:avLst>
              <a:gd name="adj1" fmla="val -60255"/>
              <a:gd name="adj2" fmla="val 28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cs typeface="Courier New" pitchFamily="49" charset="0"/>
              </a:rPr>
              <a:t>Variance Soundness</a:t>
            </a:r>
            <a:endParaRPr lang="en-US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334000" y="4876800"/>
            <a:ext cx="3657600" cy="457200"/>
          </a:xfrm>
          <a:prstGeom prst="wedgeRoundRectCallout">
            <a:avLst>
              <a:gd name="adj1" fmla="val -75075"/>
              <a:gd name="adj2" fmla="val 59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cs typeface="Courier New" pitchFamily="49" charset="0"/>
              </a:rPr>
              <a:t>Check </a:t>
            </a:r>
            <a:r>
              <a:rPr lang="en-US" sz="2200" dirty="0" err="1" smtClean="0">
                <a:cs typeface="Courier New" pitchFamily="49" charset="0"/>
              </a:rPr>
              <a:t>Def</a:t>
            </a:r>
            <a:r>
              <a:rPr lang="en-US" sz="2200" dirty="0" smtClean="0">
                <a:cs typeface="Courier New" pitchFamily="49" charset="0"/>
              </a:rPr>
              <a:t>-Site Variance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492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Contributions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343400"/>
          </a:xfrm>
        </p:spPr>
        <p:txBody>
          <a:bodyPr/>
          <a:lstStyle/>
          <a:p>
            <a:r>
              <a:rPr lang="en-US" dirty="0" smtClean="0"/>
              <a:t>Generics and subtyping coexist fruitfully.</a:t>
            </a:r>
          </a:p>
          <a:p>
            <a:pPr lvl="1"/>
            <a:r>
              <a:rPr lang="en-US" dirty="0" smtClean="0"/>
              <a:t>Subtyping between two different instantiations.</a:t>
            </a:r>
          </a:p>
          <a:p>
            <a:r>
              <a:rPr lang="en-US" dirty="0" smtClean="0"/>
              <a:t>Combine </a:t>
            </a:r>
            <a:r>
              <a:rPr lang="en-US" dirty="0" err="1" smtClean="0"/>
              <a:t>def</a:t>
            </a:r>
            <a:r>
              <a:rPr lang="en-US" dirty="0" smtClean="0"/>
              <a:t>-site and use-site variance to reap their advantages and remove disadvantages.</a:t>
            </a:r>
          </a:p>
          <a:p>
            <a:r>
              <a:rPr lang="en-US" dirty="0" smtClean="0"/>
              <a:t>Generalize all previous related work.</a:t>
            </a:r>
          </a:p>
          <a:p>
            <a:r>
              <a:rPr lang="en-US" dirty="0" smtClean="0"/>
              <a:t>Resolve central questions in the design of any language involving parametric polymorphism and </a:t>
            </a:r>
            <a:r>
              <a:rPr lang="en-US" dirty="0" err="1" smtClean="0"/>
              <a:t>subtyping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Variance of a type.</a:t>
            </a:r>
          </a:p>
          <a:p>
            <a:pPr lvl="1"/>
            <a:r>
              <a:rPr lang="en-US" dirty="0" smtClean="0"/>
              <a:t>Variance of </a:t>
            </a:r>
            <a:r>
              <a:rPr lang="en-US" smtClean="0"/>
              <a:t>a position.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8153400" cy="4114800"/>
          </a:xfrm>
        </p:spPr>
        <p:txBody>
          <a:bodyPr/>
          <a:lstStyle/>
          <a:p>
            <a:r>
              <a:rPr lang="en-US" dirty="0" smtClean="0"/>
              <a:t>To my collaborators:</a:t>
            </a:r>
          </a:p>
          <a:p>
            <a:pPr lvl="1"/>
            <a:r>
              <a:rPr lang="en-US" dirty="0" err="1" smtClean="0"/>
              <a:t>Smaragdakis</a:t>
            </a:r>
            <a:r>
              <a:rPr lang="en-US" dirty="0" smtClean="0"/>
              <a:t>, </a:t>
            </a:r>
            <a:r>
              <a:rPr lang="en-US" dirty="0" err="1" smtClean="0"/>
              <a:t>Reichenbach</a:t>
            </a:r>
            <a:r>
              <a:rPr lang="en-US" dirty="0" smtClean="0"/>
              <a:t>, Huang, </a:t>
            </a:r>
            <a:r>
              <a:rPr lang="en-US" dirty="0" err="1" smtClean="0"/>
              <a:t>Palsberg</a:t>
            </a:r>
            <a:r>
              <a:rPr lang="en-US" dirty="0" smtClean="0"/>
              <a:t>, Tate, Cameron, Kennedy, </a:t>
            </a:r>
            <a:r>
              <a:rPr lang="en-US" dirty="0" smtClean="0"/>
              <a:t>Urban</a:t>
            </a:r>
          </a:p>
          <a:p>
            <a:r>
              <a:rPr lang="en-US" dirty="0" smtClean="0"/>
              <a:t>To CLC </a:t>
            </a:r>
            <a:r>
              <a:rPr lang="en-US" smtClean="0"/>
              <a:t>for hosting.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676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20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– Example Client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1524000"/>
            <a:ext cx="5715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sz="2200" b="1" dirty="0">
                <a:latin typeface="Courier New" charset="0"/>
                <a:cs typeface="Courier New" charset="0"/>
              </a:rPr>
              <a:t>void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performSpeak</a:t>
            </a:r>
            <a:r>
              <a:rPr lang="en-US" sz="2200" b="1" dirty="0">
                <a:latin typeface="Courier New" charset="0"/>
                <a:cs typeface="Courier New" charset="0"/>
              </a:rPr>
              <a:t>(Animal animal)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</a:t>
            </a:r>
            <a:r>
              <a:rPr lang="en-US" sz="2200" b="1" dirty="0" err="1">
                <a:latin typeface="Courier New" charset="0"/>
                <a:cs typeface="Courier New" charset="0"/>
              </a:rPr>
              <a:t>animal.speak</a:t>
            </a:r>
            <a:r>
              <a:rPr lang="en-US" sz="2200" b="1" dirty="0"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52600" y="3733800"/>
            <a:ext cx="2819400" cy="2133600"/>
          </a:xfrm>
          <a:prstGeom prst="wedgeRoundRectCallout">
            <a:avLst>
              <a:gd name="adj1" fmla="val -20602"/>
              <a:gd name="adj2" fmla="val -95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Can be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Dog,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Cat,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or any other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2000" dirty="0"/>
              <a:t>.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0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Structure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6705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sz="2200" b="1" dirty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ListOfDogs</a:t>
            </a:r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void add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(</a:t>
            </a:r>
            <a:r>
              <a:rPr lang="en-US" sz="2200" b="1" dirty="0" smtClean="0">
                <a:solidFill>
                  <a:srgbClr val="00B0F0"/>
                </a:solidFill>
                <a:latin typeface="Courier New" charset="0"/>
                <a:cs typeface="Courier New" charset="0"/>
              </a:rPr>
              <a:t>Dog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2200" b="1" dirty="0" err="1">
                <a:latin typeface="Courier New" charset="0"/>
                <a:cs typeface="Courier New" charset="0"/>
              </a:rPr>
              <a:t>num</a:t>
            </a:r>
            <a:r>
              <a:rPr lang="en-US" sz="2200" b="1" dirty="0">
                <a:latin typeface="Courier New" charset="0"/>
                <a:cs typeface="Courier New" charset="0"/>
              </a:rPr>
              <a:t>) { …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charset="0"/>
                <a:cs typeface="Courier New" charset="0"/>
              </a:rPr>
              <a:t>Dog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2200" b="1" dirty="0">
                <a:latin typeface="Courier New" charset="0"/>
                <a:cs typeface="Courier New" charset="0"/>
              </a:rPr>
              <a:t>get(</a:t>
            </a:r>
            <a:r>
              <a:rPr lang="en-US" sz="2200" b="1" dirty="0" err="1">
                <a:latin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cs typeface="Courier New" charset="0"/>
              </a:rPr>
              <a:t> </a:t>
            </a:r>
            <a:r>
              <a:rPr lang="en-US" sz="2200" b="1" dirty="0" err="1">
                <a:latin typeface="Courier New" charset="0"/>
                <a:cs typeface="Courier New" charset="0"/>
              </a:rPr>
              <a:t>i</a:t>
            </a:r>
            <a:r>
              <a:rPr lang="en-US" sz="2200" b="1" dirty="0">
                <a:latin typeface="Courier New" charset="0"/>
                <a:cs typeface="Courier New" charset="0"/>
              </a:rPr>
              <a:t>) { …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</a:t>
            </a:r>
            <a:r>
              <a:rPr lang="en-US" sz="2200" b="1" dirty="0" err="1">
                <a:latin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cs typeface="Courier New" charset="0"/>
              </a:rPr>
              <a:t> size() { … }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985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Structure (cont.)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6705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sz="2200" b="1" dirty="0">
                <a:latin typeface="Courier New" charset="0"/>
                <a:cs typeface="Courier New" charset="0"/>
              </a:rPr>
              <a:t>class </a:t>
            </a:r>
            <a:r>
              <a:rPr lang="en-US" sz="2200" b="1" dirty="0" err="1" smtClean="0">
                <a:latin typeface="Courier New" charset="0"/>
                <a:cs typeface="Courier New" charset="0"/>
              </a:rPr>
              <a:t>ListOfAnimals</a:t>
            </a:r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void add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(</a:t>
            </a:r>
            <a:r>
              <a:rPr lang="en-US" sz="2200" b="1" dirty="0" smtClean="0">
                <a:solidFill>
                  <a:srgbClr val="00B0F0"/>
                </a:solidFill>
                <a:latin typeface="Courier New" charset="0"/>
                <a:cs typeface="Courier New" charset="0"/>
              </a:rPr>
              <a:t>Animal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2200" b="1" dirty="0" err="1">
                <a:latin typeface="Courier New" charset="0"/>
                <a:cs typeface="Courier New" charset="0"/>
              </a:rPr>
              <a:t>num</a:t>
            </a:r>
            <a:r>
              <a:rPr lang="en-US" sz="2200" b="1" dirty="0">
                <a:latin typeface="Courier New" charset="0"/>
                <a:cs typeface="Courier New" charset="0"/>
              </a:rPr>
              <a:t>) { …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charset="0"/>
                <a:cs typeface="Courier New" charset="0"/>
              </a:rPr>
              <a:t>Animal</a:t>
            </a:r>
            <a:r>
              <a:rPr lang="en-US" sz="22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2200" b="1" dirty="0">
                <a:latin typeface="Courier New" charset="0"/>
                <a:cs typeface="Courier New" charset="0"/>
              </a:rPr>
              <a:t>get(</a:t>
            </a:r>
            <a:r>
              <a:rPr lang="en-US" sz="2200" b="1" dirty="0" err="1">
                <a:latin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cs typeface="Courier New" charset="0"/>
              </a:rPr>
              <a:t> </a:t>
            </a:r>
            <a:r>
              <a:rPr lang="en-US" sz="2200" b="1" dirty="0" err="1">
                <a:latin typeface="Courier New" charset="0"/>
                <a:cs typeface="Courier New" charset="0"/>
              </a:rPr>
              <a:t>i</a:t>
            </a:r>
            <a:r>
              <a:rPr lang="en-US" sz="2200" b="1" dirty="0">
                <a:latin typeface="Courier New" charset="0"/>
                <a:cs typeface="Courier New" charset="0"/>
              </a:rPr>
              <a:t>) { … }</a:t>
            </a:r>
          </a:p>
          <a:p>
            <a:endParaRPr lang="en-US" sz="2200" b="1" dirty="0">
              <a:latin typeface="Courier New" charset="0"/>
              <a:cs typeface="Courier New" charset="0"/>
            </a:endParaRPr>
          </a:p>
          <a:p>
            <a:r>
              <a:rPr lang="en-US" sz="2200" b="1" dirty="0">
                <a:latin typeface="Courier New" charset="0"/>
                <a:cs typeface="Courier New" charset="0"/>
              </a:rPr>
              <a:t>  </a:t>
            </a:r>
            <a:r>
              <a:rPr lang="en-US" sz="2200" b="1" dirty="0" err="1">
                <a:latin typeface="Courier New" charset="0"/>
                <a:cs typeface="Courier New" charset="0"/>
              </a:rPr>
              <a:t>int</a:t>
            </a:r>
            <a:r>
              <a:rPr lang="en-US" sz="2200" b="1" dirty="0">
                <a:latin typeface="Courier New" charset="0"/>
                <a:cs typeface="Courier New" charset="0"/>
              </a:rPr>
              <a:t> size() { … }</a:t>
            </a:r>
          </a:p>
          <a:p>
            <a:r>
              <a:rPr lang="en-US" sz="2200" b="1" dirty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920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92162"/>
          </a:xfrm>
        </p:spPr>
        <p:txBody>
          <a:bodyPr/>
          <a:lstStyle/>
          <a:p>
            <a:r>
              <a:rPr lang="en-US" dirty="0" smtClean="0"/>
              <a:t>Generics – Parametric Polymorphism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0574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class List&lt;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void add(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get(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size() { …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24200" y="1447800"/>
            <a:ext cx="3200400" cy="381000"/>
          </a:xfrm>
          <a:prstGeom prst="wedgeRoundRectCallout">
            <a:avLst>
              <a:gd name="adj1" fmla="val -20321"/>
              <a:gd name="adj2" fmla="val 117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parameter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2743200"/>
            <a:ext cx="1905000" cy="381000"/>
          </a:xfrm>
          <a:prstGeom prst="wedgeRoundRectCallout">
            <a:avLst>
              <a:gd name="adj1" fmla="val -69043"/>
              <a:gd name="adj2" fmla="val -1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</a:t>
            </a:r>
            <a:r>
              <a:rPr lang="en-US" b="1" dirty="0" smtClean="0"/>
              <a:t>X</a:t>
            </a:r>
            <a:endParaRPr lang="en-US" sz="24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19800" y="3505200"/>
            <a:ext cx="1905000" cy="381000"/>
          </a:xfrm>
          <a:prstGeom prst="wedgeRoundRectCallout">
            <a:avLst>
              <a:gd name="adj1" fmla="val -69043"/>
              <a:gd name="adj2" fmla="val -1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</a:t>
            </a:r>
            <a:r>
              <a:rPr lang="en-US" b="1" dirty="0" smtClean="0"/>
              <a:t>X</a:t>
            </a:r>
            <a:endParaRPr lang="en-US" sz="24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791200" y="4114800"/>
            <a:ext cx="1905000" cy="381000"/>
          </a:xfrm>
          <a:prstGeom prst="wedgeRoundRectCallout">
            <a:avLst>
              <a:gd name="adj1" fmla="val -69043"/>
              <a:gd name="adj2" fmla="val -1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b="1" dirty="0" smtClean="0"/>
              <a:t>X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4953000"/>
            <a:ext cx="8458200" cy="1143000"/>
            <a:chOff x="457200" y="4953000"/>
            <a:chExt cx="8458200" cy="1143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4953000"/>
              <a:ext cx="7391400" cy="114300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lang="en-US" sz="2200" b="1" dirty="0" smtClean="0">
                  <a:latin typeface="Courier New" pitchFamily="49" charset="0"/>
                  <a:cs typeface="Courier New" pitchFamily="49" charset="0"/>
                </a:rPr>
                <a:t>List&lt;Animal&gt;</a:t>
              </a:r>
              <a:r>
                <a:rPr lang="en-US" sz="2600" dirty="0" smtClean="0"/>
                <a:t> ≡ </a:t>
              </a:r>
              <a:r>
                <a:rPr lang="en-US" sz="2200" b="1" dirty="0" smtClean="0">
                  <a:latin typeface="Courier New" pitchFamily="49" charset="0"/>
                  <a:cs typeface="Courier New" pitchFamily="49" charset="0"/>
                </a:rPr>
                <a:t>List </a:t>
              </a:r>
              <a:r>
                <a:rPr lang="en-US" sz="2200" dirty="0" smtClean="0">
                  <a:cs typeface="Courier New" pitchFamily="49" charset="0"/>
                </a:rPr>
                <a:t>of</a:t>
              </a:r>
              <a:r>
                <a:rPr lang="en-US" sz="2200" b="1" dirty="0" smtClean="0">
                  <a:latin typeface="Courier New" pitchFamily="49" charset="0"/>
                  <a:cs typeface="Courier New" pitchFamily="49" charset="0"/>
                </a:rPr>
                <a:t> Animal</a:t>
              </a:r>
              <a:r>
                <a:rPr lang="en-US" sz="2200" b="1" dirty="0" smtClean="0">
                  <a:cs typeface="Courier New" pitchFamily="49" charset="0"/>
                </a:rPr>
                <a:t>s</a:t>
              </a:r>
              <a:endParaRPr lang="en-US" sz="2200" b="1" dirty="0" smtClean="0">
                <a:latin typeface="Courier New" pitchFamily="49" charset="0"/>
                <a:cs typeface="Courier New" pitchFamily="49" charset="0"/>
              </a:endParaRPr>
            </a:p>
            <a:p>
              <a:pPr marL="274320" indent="-274320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List&lt;Dog&gt;</a:t>
              </a: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600" dirty="0"/>
                <a:t>≡</a:t>
              </a: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200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List </a:t>
              </a:r>
              <a:r>
                <a:rPr lang="en-US" sz="2200" dirty="0" smtClean="0">
                  <a:solidFill>
                    <a:prstClr val="black"/>
                  </a:solidFill>
                  <a:cs typeface="Courier New" pitchFamily="49" charset="0"/>
                </a:rPr>
                <a:t>of</a:t>
              </a:r>
              <a:r>
                <a:rPr lang="en-US" sz="2200" b="1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Dog</a:t>
              </a:r>
              <a:r>
                <a:rPr lang="en-US" sz="2200" b="1" dirty="0" smtClean="0">
                  <a:solidFill>
                    <a:prstClr val="black"/>
                  </a:solidFill>
                  <a:cs typeface="Courier New" pitchFamily="49" charset="0"/>
                </a:rPr>
                <a:t>s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705600" y="4953000"/>
              <a:ext cx="2209800" cy="990600"/>
            </a:xfrm>
            <a:prstGeom prst="wedgeRoundRectCallout">
              <a:avLst>
                <a:gd name="adj1" fmla="val -62345"/>
                <a:gd name="adj2" fmla="val -1576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Customized</a:t>
              </a:r>
            </a:p>
            <a:p>
              <a:pPr algn="ctr"/>
              <a:r>
                <a:rPr lang="en-US" dirty="0" smtClean="0"/>
                <a:t>Lists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 and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Courier New" pitchFamily="49" charset="0"/>
              </a:rPr>
              <a:t>Dog </a:t>
            </a:r>
            <a:r>
              <a:rPr lang="en-US" b="1" dirty="0" smtClean="0">
                <a:solidFill>
                  <a:srgbClr val="00B0F0"/>
                </a:solidFill>
                <a:cs typeface="Courier New" pitchFamily="49" charset="0"/>
              </a:rPr>
              <a:t>&lt;:</a:t>
            </a:r>
            <a:r>
              <a:rPr lang="en-US" dirty="0" smtClean="0">
                <a:cs typeface="Courier New" pitchFamily="49" charset="0"/>
              </a:rPr>
              <a:t> Animal   (Dog </a:t>
            </a:r>
            <a:r>
              <a:rPr lang="en-US" b="1" dirty="0" smtClean="0">
                <a:cs typeface="Courier New" pitchFamily="49" charset="0"/>
              </a:rPr>
              <a:t>is an </a:t>
            </a:r>
            <a:r>
              <a:rPr lang="en-US" dirty="0" smtClean="0">
                <a:cs typeface="Courier New" pitchFamily="49" charset="0"/>
              </a:rPr>
              <a:t>Animal).</a:t>
            </a:r>
          </a:p>
          <a:p>
            <a:r>
              <a:rPr lang="en-US" dirty="0" smtClean="0">
                <a:cs typeface="Courier New" pitchFamily="49" charset="0"/>
              </a:rPr>
              <a:t>Cat </a:t>
            </a:r>
            <a:r>
              <a:rPr lang="en-US" b="1" dirty="0" smtClean="0">
                <a:solidFill>
                  <a:srgbClr val="00B0F0"/>
                </a:solidFill>
                <a:cs typeface="Courier New" pitchFamily="49" charset="0"/>
              </a:rPr>
              <a:t>&lt;:</a:t>
            </a:r>
            <a:r>
              <a:rPr lang="en-US" dirty="0" smtClean="0">
                <a:cs typeface="Courier New" pitchFamily="49" charset="0"/>
              </a:rPr>
              <a:t> Animal   (Cat </a:t>
            </a:r>
            <a:r>
              <a:rPr lang="en-US" b="1" dirty="0" smtClean="0">
                <a:cs typeface="Courier New" pitchFamily="49" charset="0"/>
              </a:rPr>
              <a:t>is an </a:t>
            </a:r>
            <a:r>
              <a:rPr lang="en-US" dirty="0" smtClean="0">
                <a:cs typeface="Courier New" pitchFamily="49" charset="0"/>
              </a:rPr>
              <a:t>Animal).</a:t>
            </a:r>
          </a:p>
          <a:p>
            <a:pPr>
              <a:buNone/>
            </a:pPr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List&lt;Dog&gt;  </a:t>
            </a:r>
            <a:r>
              <a:rPr lang="en-US" b="1" dirty="0" smtClean="0">
                <a:solidFill>
                  <a:srgbClr val="00B0F0"/>
                </a:solidFill>
                <a:cs typeface="Courier New" pitchFamily="49" charset="0"/>
              </a:rPr>
              <a:t>&lt;:</a:t>
            </a:r>
            <a:r>
              <a:rPr lang="en-US" dirty="0" smtClean="0">
                <a:cs typeface="Courier New" pitchFamily="49" charset="0"/>
              </a:rPr>
              <a:t>  List&lt;Animal&gt;</a:t>
            </a:r>
            <a:endParaRPr lang="en-US" dirty="0">
              <a:solidFill>
                <a:srgbClr val="00B0F0"/>
              </a:solidFill>
              <a:cs typeface="Courier New" pitchFamily="49" charset="0"/>
            </a:endParaRPr>
          </a:p>
        </p:txBody>
      </p:sp>
      <p:pic>
        <p:nvPicPr>
          <p:cNvPr id="1028" name="Picture 4" descr="C:\Documents and Settings\John\Local Settings\Temporary Internet Files\Content.IE5\E15G90WO\MC900431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838200" cy="838200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>
            <a:off x="2895600" y="3581400"/>
            <a:ext cx="1927022" cy="978975"/>
          </a:xfrm>
          <a:prstGeom prst="vertic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No!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4876800"/>
            <a:ext cx="6629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A List&lt;Animal&gt; can add a Cat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 to itself.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A List&lt;Dog&gt; cannot.</a:t>
            </a:r>
            <a:endParaRPr lang="en-US" kern="0" dirty="0">
              <a:solidFill>
                <a:srgbClr val="00B0F0"/>
              </a:solidFill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2040</Words>
  <Application>Microsoft Macintosh PowerPoint</Application>
  <PresentationFormat>On-screen Show (4:3)</PresentationFormat>
  <Paragraphs>358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Taming the Wildcards: Combining Definition- and Use-Site Variance</vt:lpstr>
      <vt:lpstr>Outline</vt:lpstr>
      <vt:lpstr>Software Reusability</vt:lpstr>
      <vt:lpstr>Subtyping – Inclusion Polymorphism</vt:lpstr>
      <vt:lpstr>Subtyping – Example Client</vt:lpstr>
      <vt:lpstr>Common Code Structure</vt:lpstr>
      <vt:lpstr>Common Code Structure (cont.)</vt:lpstr>
      <vt:lpstr>Generics – Parametric Polymorphism</vt:lpstr>
      <vt:lpstr>Generics and Subtyping</vt:lpstr>
      <vt:lpstr>Variance Introduction</vt:lpstr>
      <vt:lpstr>Flavors of Variance - Covariance</vt:lpstr>
      <vt:lpstr>Flavors of Variance - Contravariance</vt:lpstr>
      <vt:lpstr>Four Flavors of Variance</vt:lpstr>
      <vt:lpstr>Definition-Site Variance (C#/ Scala)</vt:lpstr>
      <vt:lpstr>Use-Site Variance (Java Wildcards)</vt:lpstr>
      <vt:lpstr>Use-Site Variance (Java Wildcards)</vt:lpstr>
      <vt:lpstr>Use-Site Variance (Java Wildcards)</vt:lpstr>
      <vt:lpstr>Use-Site Variance (Java Wildcards)</vt:lpstr>
      <vt:lpstr>Definition-Site:  Pros</vt:lpstr>
      <vt:lpstr>Definition-Site:  Cons</vt:lpstr>
      <vt:lpstr>Use-Site:  Pros</vt:lpstr>
      <vt:lpstr>Use-Site Cons:</vt:lpstr>
      <vt:lpstr>Wildcards Criticism</vt:lpstr>
      <vt:lpstr>Our Approach:  Take Best of Both Worlds</vt:lpstr>
      <vt:lpstr>Fewer Wildcard Annotations</vt:lpstr>
      <vt:lpstr>VarLang Calculus</vt:lpstr>
      <vt:lpstr>Variance Lattice</vt:lpstr>
      <vt:lpstr>Java to VarLang Calculus</vt:lpstr>
      <vt:lpstr>Infer Definition-Site Variance</vt:lpstr>
      <vt:lpstr>Case Study:  Definition-Site Inference for Java</vt:lpstr>
      <vt:lpstr>Sample Results from Case Study</vt:lpstr>
      <vt:lpstr>Insights into Formal Reasoning</vt:lpstr>
      <vt:lpstr>Standard Modeling: Variance Lattice</vt:lpstr>
      <vt:lpstr>Variance of a Type</vt:lpstr>
      <vt:lpstr>Subtype Lifting Lemma</vt:lpstr>
      <vt:lpstr>Variance Composition</vt:lpstr>
      <vt:lpstr>Deriving Transform Operator</vt:lpstr>
      <vt:lpstr>Summary of Transform</vt:lpstr>
      <vt:lpstr>Definition of var predicate</vt:lpstr>
      <vt:lpstr>General Theory – Template for Adding Variance</vt:lpstr>
      <vt:lpstr>Summary of Contributions</vt:lpstr>
      <vt:lpstr>PowerPoint Presentation</vt:lpstr>
    </vt:vector>
  </TitlesOfParts>
  <Company>Ž退Ԝজ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John</cp:lastModifiedBy>
  <cp:revision>295</cp:revision>
  <dcterms:created xsi:type="dcterms:W3CDTF">2004-04-06T18:28:08Z</dcterms:created>
  <dcterms:modified xsi:type="dcterms:W3CDTF">2013-02-06T03:06:31Z</dcterms:modified>
</cp:coreProperties>
</file>